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0" r:id="rId3"/>
    <p:sldId id="257" r:id="rId4"/>
    <p:sldId id="258" r:id="rId5"/>
    <p:sldId id="259" r:id="rId6"/>
    <p:sldId id="260" r:id="rId7"/>
    <p:sldId id="263" r:id="rId8"/>
    <p:sldId id="265" r:id="rId9"/>
    <p:sldId id="266" r:id="rId10"/>
    <p:sldId id="267" r:id="rId11"/>
    <p:sldId id="269" r:id="rId12"/>
    <p:sldId id="308" r:id="rId13"/>
    <p:sldId id="332" r:id="rId14"/>
    <p:sldId id="333" r:id="rId15"/>
    <p:sldId id="309" r:id="rId16"/>
    <p:sldId id="299" r:id="rId17"/>
    <p:sldId id="301" r:id="rId18"/>
    <p:sldId id="302" r:id="rId19"/>
    <p:sldId id="303" r:id="rId20"/>
    <p:sldId id="328" r:id="rId21"/>
    <p:sldId id="329" r:id="rId22"/>
    <p:sldId id="330" r:id="rId23"/>
    <p:sldId id="331" r:id="rId24"/>
    <p:sldId id="324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325" r:id="rId37"/>
    <p:sldId id="284" r:id="rId38"/>
    <p:sldId id="285" r:id="rId39"/>
    <p:sldId id="326" r:id="rId40"/>
    <p:sldId id="294" r:id="rId41"/>
    <p:sldId id="289" r:id="rId42"/>
    <p:sldId id="291" r:id="rId43"/>
    <p:sldId id="304" r:id="rId44"/>
    <p:sldId id="296" r:id="rId45"/>
    <p:sldId id="323" r:id="rId46"/>
    <p:sldId id="327" r:id="rId47"/>
    <p:sldId id="30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37219-CD8D-4BE3-A4DF-4D632A31A097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F15B0-1A5D-4B45-972C-6D7AE8319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82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Some clipart images provided by openclipart.org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EB0C5-E1E6-1095-2541-6C1D6AD1A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CFEA9-84BB-9DD7-DC4D-66F9EDCBA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C047C-0641-AD06-1FCD-58F0DF9E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3C75D-B38F-4017-9311-A1821817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38B06-D662-BD1F-C0DF-A683819B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4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74057-0F05-A851-D164-8AF75413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EBE541-51DC-5BB4-1F05-560B0DA62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3167B-397A-A510-06C4-88E118DE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79DD4-BD9E-D9A2-461C-91C11DB8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CB852-4CAC-B443-DF8D-3B994DA7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0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F6E005-371D-647C-94F4-07B964F6F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7BC5B-A6A5-57C8-83C9-57984A5D6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421A9-4450-3CA0-5D19-EDB6FB4A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5B30F-8FF1-D184-D64B-3A195698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7D9C6-27BC-2E07-61D1-6F431F35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58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5680" y="593280"/>
            <a:ext cx="11360160" cy="763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buNone/>
              <a:defRPr/>
            </a:lvl1pPr>
          </a:lstStyle>
          <a:p>
            <a:pPr indent="0">
              <a:buNone/>
            </a:pPr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indent="0">
              <a:spcBef>
                <a:spcPts val="1889"/>
              </a:spcBef>
              <a:buNone/>
              <a:defRPr/>
            </a:lvl1pPr>
          </a:lstStyle>
          <a:p>
            <a:pPr indent="0">
              <a:spcBef>
                <a:spcPts val="1417"/>
              </a:spcBef>
              <a:buNone/>
            </a:pPr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7EA046-6571-4048-B632-4C41D6C131C8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2005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2F16-9178-B111-FD80-D5145F8E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A327B-F513-9854-A8F9-9D60E934F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2E9C7-D64E-890C-F521-804011E6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004AF-08DE-273A-627F-FC917B5A8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2325-6030-9BE1-270A-1672B734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6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74B9-0ADB-2341-7381-98A5FD0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34E5D-13D8-EB20-9E48-B03AD70A6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3D85A-DE83-E427-C543-9950F44F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BB34E-9420-BD45-FC9F-700B4566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22486-C3F0-3171-09DB-36895A71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6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1D5A-0D47-1050-5B70-678AC0C78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2DF2-6A39-C142-68A8-B3C8D7BEB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D89CE-411F-E815-6E30-E757247CD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0DA38-8B60-59FA-370B-9593D6978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59D6E-E784-C2A1-C405-DEF03A6B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52924-93A8-9EED-F487-EFFFC1C6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27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D41E-72BD-8BA1-53A6-54F3138A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C8D4A-EB38-06F8-8575-C86C33F88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E1943-C183-3185-BCE5-4DE34550D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53CB92-40C4-D07A-C097-A7617A10A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7DF9F7-6952-44D9-9C54-F93A074FB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6D3C05-7A6C-8307-FD33-1670FB5A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F4FA2B-315F-1345-3856-1B5A9D2A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6EAD1E-9FC8-F3F0-3E89-73EDE23E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28F4-27F6-3BBC-82E9-73BF9BE7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F0198D-44CE-8EBF-471A-8F94E4BF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83B7D-1E29-2B34-85C3-33B2E633C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83869-52E5-74D9-2526-53A2F8308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7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0497A9-19F4-D91F-10F9-53E4FB3E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737224-1A99-6E52-832F-3083EE16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703FC-8E58-7870-624B-F67F9E0A0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CD27-CF24-E96E-10F6-C3E48695B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38CDA-2DD9-E0B6-4EDB-A03DA58EE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3C828-8A28-5840-9AC3-CAA55D549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F5BA3-FB0E-924A-7599-15841E7ED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14A8F-B43B-69B8-DB03-52622048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37C60-E4CA-48BA-03E3-A1F83AC4A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57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CF29-498C-6009-5624-32110CEA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3CE67-8A4E-EA67-B626-308B6267D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B0EE7-2025-9B52-DDB3-ED16014B6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483360-1470-993D-CE75-1B692267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95FEF-8BF0-8F26-2C54-405E26C09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C2FE2-FB57-CE37-2E90-83F67B43A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13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94D7A-3A94-9EC4-3134-3FA2512F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CC98D-C74D-0565-674D-37D5D59AE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FD3FE-450C-84A5-7097-0022C87892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270EAA-1E86-45EE-8317-11D72D8937B4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63A3-44B4-1C9E-855D-487587389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EFC72-B6CF-E5BB-DEF0-8C485CFF8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B27A8A-6870-4CEC-A1FB-B7CCFCF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api-security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google-cloud-here-are-the-six-best-vulnerabilities-security-researchers-found-last-year/" TargetMode="External"/><Relationship Id="rId7" Type="http://schemas.openxmlformats.org/officeDocument/2006/relationships/hyperlink" Target="https://aws.amazon.com/security/security-bulletin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ud.google.com/support/bulletins" TargetMode="External"/><Relationship Id="rId5" Type="http://schemas.openxmlformats.org/officeDocument/2006/relationships/hyperlink" Target="https://notcve.org/search.php?query=Azure++vendor%3AMicrosoft" TargetMode="External"/><Relationship Id="rId4" Type="http://schemas.openxmlformats.org/officeDocument/2006/relationships/hyperlink" Target="https://github.com/hashishrajan/cloud-security-vulnerabiliti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Coalfire-Research/caz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l.google.com/dl/cloudsdk/channels/rapid/GoogleCloudSDKInstaller.exe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cert" TargetMode="External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oalfire-Research/cazt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alfire-Research/cazt/blob/main/documentation/lab_manual/scenarios/02-cross_tenant.md" TargetMode="External"/><Relationship Id="rId2" Type="http://schemas.openxmlformats.org/officeDocument/2006/relationships/hyperlink" Target="https://github.com/Coalfire-Research/cazt/blob/main/documentation/lab_manual/scenarios/07-impersonation.m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tack.org/swift/latest/install/controller-install-ubuntu.html" TargetMode="External"/><Relationship Id="rId2" Type="http://schemas.openxmlformats.org/officeDocument/2006/relationships/hyperlink" Target="http://greenstack.die.upm.es/2015/06/02/openstack-essentials-part-2-installing-swift-on-ubuntu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cs.openstack.org/security-guide/object-storage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sdk/docs/install#window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scmagazine.com/news/salesforce-community-cloud-data-leaks-misconfigurations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krebsonsecurity.com/2024/02/juniper-support-portal-exposed-customer-device-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rkreading.com/application-security/misconfigured-salesforce-communities-place-orgs-at-risk-of-data-theft-adversary-recon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www.bankinfosecurity.com/salesforce-security-alert-api-error-exposed-marketing-data-a-11278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krebsonsecurity.com/2023/04/many-public-salesforce-sites-are-leaking-private-data/" TargetMode="External"/><Relationship Id="rId9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2102-2E0D-C747-8941-30CF81715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Pen-Testing Cloud REST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DB2D7-8756-2697-3824-AF57F7646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Rodney Beede</a:t>
            </a:r>
          </a:p>
          <a:p>
            <a:r>
              <a:rPr lang="en-US" dirty="0"/>
              <a:t>2025</a:t>
            </a:r>
          </a:p>
          <a:p>
            <a:r>
              <a:rPr lang="en-US" dirty="0"/>
              <a:t>https://www.rodneybeede.com/</a:t>
            </a:r>
          </a:p>
        </p:txBody>
      </p:sp>
    </p:spTree>
    <p:extLst>
      <p:ext uri="{BB962C8B-B14F-4D97-AF65-F5344CB8AC3E}">
        <p14:creationId xmlns:p14="http://schemas.microsoft.com/office/powerpoint/2010/main" val="93490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r>
              <a:rPr lang="en"/>
              <a:t>Cloud API Vulnerabilities</a:t>
            </a:r>
            <a:endParaRPr lang="en-US"/>
          </a:p>
        </p:txBody>
      </p:sp>
      <p:sp>
        <p:nvSpPr>
          <p:cNvPr id="150" name="PlaceHolder 2"/>
          <p:cNvSpPr>
            <a:spLocks noGrp="1"/>
          </p:cNvSpPr>
          <p:nvPr>
            <p:ph idx="1"/>
          </p:nvPr>
        </p:nvSpPr>
        <p:spPr>
          <a:xfrm>
            <a:off x="838200" y="1218070"/>
            <a:ext cx="10515600" cy="5639930"/>
          </a:xfrm>
          <a:noFill/>
          <a:ln w="0">
            <a:noFill/>
          </a:ln>
        </p:spPr>
        <p:txBody>
          <a:bodyPr vert="horz" lIns="0" tIns="121920" rIns="0" bIns="121920" rtlCol="0" anchor="t">
            <a:noAutofit/>
          </a:bodyPr>
          <a:lstStyle/>
          <a:p>
            <a:r>
              <a:rPr lang="en" sz="2200" dirty="0"/>
              <a:t>Confused-deputy</a:t>
            </a:r>
            <a:endParaRPr lang="en-US" sz="2200" dirty="0"/>
          </a:p>
          <a:p>
            <a:pPr lvl="1"/>
            <a:r>
              <a:rPr lang="en" sz="2200" dirty="0"/>
              <a:t>Mishandled user input &amp; authorization leads to customer data exposure</a:t>
            </a:r>
            <a:endParaRPr lang="en-US" sz="2200" dirty="0"/>
          </a:p>
          <a:p>
            <a:r>
              <a:rPr lang="en" sz="2200" dirty="0"/>
              <a:t>Same account ACL (IDOR) bypass</a:t>
            </a:r>
            <a:endParaRPr lang="en-US" sz="2200" dirty="0"/>
          </a:p>
          <a:p>
            <a:pPr lvl="1"/>
            <a:r>
              <a:rPr lang="en" sz="2200" dirty="0"/>
              <a:t>Violating an IAM policy</a:t>
            </a:r>
            <a:endParaRPr lang="en-US" sz="2200" dirty="0"/>
          </a:p>
          <a:p>
            <a:r>
              <a:rPr lang="en" sz="2200" dirty="0"/>
              <a:t>XSS</a:t>
            </a:r>
            <a:endParaRPr lang="en-US" sz="2200" dirty="0"/>
          </a:p>
          <a:p>
            <a:pPr lvl="1"/>
            <a:r>
              <a:rPr lang="en" sz="2200" dirty="0"/>
              <a:t>Reflective not very common (due to content-type)</a:t>
            </a:r>
            <a:endParaRPr lang="en-US" sz="2200" dirty="0"/>
          </a:p>
          <a:p>
            <a:pPr lvl="1"/>
            <a:r>
              <a:rPr lang="en" sz="2200" dirty="0"/>
              <a:t>Persistent or DOM possible</a:t>
            </a:r>
            <a:endParaRPr lang="en-US" sz="2200" dirty="0"/>
          </a:p>
          <a:p>
            <a:r>
              <a:rPr lang="en" sz="2200" dirty="0"/>
              <a:t>SSRF</a:t>
            </a:r>
            <a:endParaRPr lang="en-US" sz="2200" dirty="0"/>
          </a:p>
          <a:p>
            <a:pPr lvl="1"/>
            <a:r>
              <a:rPr lang="en" sz="2200" dirty="0"/>
              <a:t>Obtaining access to internal systems</a:t>
            </a:r>
            <a:endParaRPr lang="en-US" sz="2200" dirty="0"/>
          </a:p>
          <a:p>
            <a:r>
              <a:rPr lang="en" sz="2200" dirty="0"/>
              <a:t>DoS</a:t>
            </a:r>
            <a:endParaRPr lang="en-US" sz="2200" dirty="0"/>
          </a:p>
          <a:p>
            <a:pPr lvl="1"/>
            <a:r>
              <a:rPr lang="en" sz="2200" dirty="0"/>
              <a:t>Causing API to exhaust provider resources</a:t>
            </a:r>
            <a:endParaRPr lang="en-US" sz="2200" dirty="0"/>
          </a:p>
          <a:p>
            <a:r>
              <a:rPr lang="en" sz="2200" dirty="0"/>
              <a:t>HTTP 500 Errors</a:t>
            </a:r>
            <a:endParaRPr lang="en-US" sz="2200" dirty="0"/>
          </a:p>
          <a:p>
            <a:pPr lvl="1"/>
            <a:r>
              <a:rPr lang="en" sz="2200" dirty="0"/>
              <a:t>More useful than you think</a:t>
            </a:r>
            <a:endParaRPr lang="en-US" sz="2200" dirty="0"/>
          </a:p>
          <a:p>
            <a:r>
              <a:rPr lang="en" sz="2200" dirty="0"/>
              <a:t>More: </a:t>
            </a:r>
            <a:r>
              <a:rPr lang="en" sz="2200" dirty="0">
                <a:hlinkClick r:id="rId2"/>
              </a:rPr>
              <a:t>OWASP API Security Top 10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r>
              <a:rPr lang="en"/>
              <a:t>Discussion: API Input Fuzzing/Tampering</a:t>
            </a:r>
            <a:endParaRPr lang="en-US"/>
          </a:p>
        </p:txBody>
      </p:sp>
      <p:sp>
        <p:nvSpPr>
          <p:cNvPr id="154" name="PlaceHolder 2"/>
          <p:cNvSpPr>
            <a:spLocks noGrp="1"/>
          </p:cNvSpPr>
          <p:nvPr>
            <p:ph idx="1"/>
          </p:nvPr>
        </p:nvSpPr>
        <p:spPr>
          <a:xfrm>
            <a:off x="838200" y="1371490"/>
            <a:ext cx="10515600" cy="5486510"/>
          </a:xfrm>
          <a:noFill/>
          <a:ln w="0">
            <a:noFill/>
          </a:ln>
        </p:spPr>
        <p:txBody>
          <a:bodyPr vert="horz" lIns="0" tIns="121920" rIns="0" bIns="121920" rtlCol="0" anchor="t">
            <a:normAutofit lnSpcReduction="10000"/>
          </a:bodyPr>
          <a:lstStyle/>
          <a:p>
            <a:r>
              <a:rPr lang="en" sz="3200" dirty="0"/>
              <a:t>Param is some type of number?</a:t>
            </a:r>
            <a:endParaRPr lang="en-US" sz="3200" dirty="0"/>
          </a:p>
          <a:p>
            <a:pPr lvl="1"/>
            <a:r>
              <a:rPr lang="en" sz="2800" dirty="0"/>
              <a:t>currpage = 1</a:t>
            </a:r>
            <a:endParaRPr lang="en-US" sz="2800" dirty="0"/>
          </a:p>
          <a:p>
            <a:r>
              <a:rPr lang="en" sz="3200" dirty="0"/>
              <a:t>Try an unexpected number value</a:t>
            </a:r>
            <a:endParaRPr lang="en-US" sz="3200" dirty="0"/>
          </a:p>
          <a:p>
            <a:pPr lvl="1"/>
            <a:r>
              <a:rPr lang="en" sz="2800" dirty="0"/>
              <a:t>currpage = 4294967297</a:t>
            </a:r>
            <a:endParaRPr lang="en-US" sz="2800" dirty="0"/>
          </a:p>
          <a:p>
            <a:pPr lvl="2"/>
            <a:r>
              <a:rPr lang="en" sz="2400" dirty="0"/>
              <a:t>2^32  +  1</a:t>
            </a:r>
            <a:endParaRPr lang="en-US" sz="2400" dirty="0"/>
          </a:p>
          <a:p>
            <a:pPr lvl="1"/>
            <a:r>
              <a:rPr lang="en" sz="2800" dirty="0"/>
              <a:t>currpage = -2147483649</a:t>
            </a:r>
            <a:endParaRPr lang="en-US" sz="2800" dirty="0"/>
          </a:p>
          <a:p>
            <a:pPr lvl="2"/>
            <a:r>
              <a:rPr lang="en" sz="2400" dirty="0"/>
              <a:t>2^31 - 1</a:t>
            </a:r>
            <a:endParaRPr lang="en-US" sz="2400" dirty="0"/>
          </a:p>
          <a:p>
            <a:pPr lvl="1"/>
            <a:r>
              <a:rPr lang="en" sz="2800" dirty="0"/>
              <a:t>2^64, 99999999999999999999999999999999999999999999, etc.</a:t>
            </a:r>
            <a:endParaRPr lang="en-US" sz="2800" dirty="0"/>
          </a:p>
          <a:p>
            <a:r>
              <a:rPr lang="en" sz="3200" dirty="0"/>
              <a:t>Try no value</a:t>
            </a:r>
            <a:endParaRPr lang="en-US" sz="3200" dirty="0"/>
          </a:p>
          <a:p>
            <a:pPr lvl="1"/>
            <a:r>
              <a:rPr lang="en" sz="2800" dirty="0"/>
              <a:t>null, “”, None, currpage=&amp;nextparam…</a:t>
            </a:r>
            <a:endParaRPr lang="en-US" sz="2800" dirty="0"/>
          </a:p>
          <a:p>
            <a:r>
              <a:rPr lang="en" sz="3200" dirty="0"/>
              <a:t>Did you get an HTTP 500 error?</a:t>
            </a:r>
            <a:endParaRPr 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FBDE11-2292-7889-81A8-FD4187AF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Cloud Vendor Vulns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1F997-313D-8888-A3C4-FAADD380D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No exact number</a:t>
            </a:r>
          </a:p>
          <a:p>
            <a:pPr lvl="2"/>
            <a:r>
              <a:rPr lang="en-US" sz="2400" dirty="0">
                <a:sym typeface="Wingdings" panose="05000000000000000000" pitchFamily="2" charset="2"/>
              </a:rPr>
              <a:t>Internally discovered vulns not published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Some publicly known sources:</a:t>
            </a:r>
          </a:p>
          <a:p>
            <a:pPr lvl="2"/>
            <a:r>
              <a:rPr lang="en-US" sz="2400" dirty="0"/>
              <a:t>“Google Cloud: Here are the six 'best' vulnerabilities security researchers found last year”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dirty="0"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sym typeface="Wingdings" panose="05000000000000000000" pitchFamily="2" charset="2"/>
              </a:rPr>
              <a:t> – zdnet.com; 2021)</a:t>
            </a:r>
          </a:p>
          <a:p>
            <a:pPr lvl="2"/>
            <a:r>
              <a:rPr lang="en-US" sz="2400" dirty="0"/>
              <a:t>Blogs (</a:t>
            </a:r>
            <a:r>
              <a:rPr lang="en-US" sz="2400" dirty="0">
                <a:hlinkClick r:id="rId4"/>
              </a:rPr>
              <a:t>https://github.com/hashishrajan/cloud-security-vulnerabilities</a:t>
            </a:r>
            <a:r>
              <a:rPr lang="en-US" sz="2400" dirty="0"/>
              <a:t>; 2023)</a:t>
            </a:r>
          </a:p>
          <a:p>
            <a:pPr lvl="1"/>
            <a:r>
              <a:rPr lang="en-US" sz="2800" dirty="0"/>
              <a:t>Azure – ~438 CVEs </a:t>
            </a:r>
            <a:r>
              <a:rPr lang="en-US" sz="2800" dirty="0">
                <a:hlinkClick r:id="rId5"/>
              </a:rPr>
              <a:t>(link - notcve.org)</a:t>
            </a:r>
            <a:endParaRPr lang="en-US" sz="2800" dirty="0"/>
          </a:p>
          <a:p>
            <a:pPr lvl="1"/>
            <a:r>
              <a:rPr lang="en-US" sz="2800" dirty="0"/>
              <a:t>Google Cloud – 206+ (</a:t>
            </a:r>
            <a:r>
              <a:rPr lang="en-US" sz="2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800" dirty="0"/>
              <a:t> – published by google.com)</a:t>
            </a:r>
          </a:p>
          <a:p>
            <a:pPr lvl="1"/>
            <a:r>
              <a:rPr lang="en-US" sz="2800" dirty="0"/>
              <a:t>AWS Security Bulletins – 51+ (</a:t>
            </a:r>
            <a:r>
              <a:rPr lang="en-US" sz="2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800" dirty="0"/>
              <a:t> – published by amazon.com)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A7183-AFB8-B75D-D21E-0CABF7A0A1E6}"/>
              </a:ext>
            </a:extLst>
          </p:cNvPr>
          <p:cNvSpPr txBox="1"/>
          <p:nvPr/>
        </p:nvSpPr>
        <p:spPr>
          <a:xfrm>
            <a:off x="3142611" y="6280969"/>
            <a:ext cx="6075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These numbers do not mean one vendor is better than another. Just shows vulns do exist.</a:t>
            </a:r>
          </a:p>
        </p:txBody>
      </p:sp>
    </p:spTree>
    <p:extLst>
      <p:ext uri="{BB962C8B-B14F-4D97-AF65-F5344CB8AC3E}">
        <p14:creationId xmlns:p14="http://schemas.microsoft.com/office/powerpoint/2010/main" val="5527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4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6EE20-33AF-55A8-E210-8F9E0C4BA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2">
            <a:extLst>
              <a:ext uri="{FF2B5EF4-FFF2-40B4-BE49-F238E27FC236}">
                <a16:creationId xmlns:a16="http://schemas.microsoft.com/office/drawing/2014/main" id="{18B7F7B3-CFA0-2609-81F1-480DA5D7BE3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3500"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3200" spc="-1" dirty="0">
                <a:solidFill>
                  <a:schemeClr val="dk2"/>
                </a:solidFill>
                <a:latin typeface="Arial"/>
                <a:ea typeface="Arial"/>
              </a:rPr>
              <a:t>If software setup fails you can use an ssh client already setup</a:t>
            </a:r>
            <a:endParaRPr lang="en-US" sz="32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3200" spc="-1" dirty="0">
              <a:solidFill>
                <a:schemeClr val="dk2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3200" spc="-1" dirty="0">
                <a:solidFill>
                  <a:schemeClr val="dk2"/>
                </a:solidFill>
                <a:latin typeface="Arial"/>
              </a:rPr>
              <a:t>ssh </a:t>
            </a:r>
            <a:r>
              <a:rPr lang="en-US" sz="3200" spc="-1" dirty="0" err="1">
                <a:solidFill>
                  <a:schemeClr val="dk2"/>
                </a:solidFill>
                <a:latin typeface="Arial"/>
              </a:rPr>
              <a:t>client@</a:t>
            </a:r>
            <a:r>
              <a:rPr lang="en-US" sz="3200" spc="-1" dirty="0" err="1">
                <a:solidFill>
                  <a:schemeClr val="dk2"/>
                </a:solidFill>
                <a:highlight>
                  <a:srgbClr val="FFFF00"/>
                </a:highlight>
                <a:latin typeface="Arial"/>
              </a:rPr>
              <a:t>INSERT-IP-HERE</a:t>
            </a:r>
            <a:endParaRPr lang="en-US" sz="3200" spc="-1" dirty="0">
              <a:solidFill>
                <a:schemeClr val="dk2"/>
              </a:solidFill>
              <a:highlight>
                <a:srgbClr val="FFFF00"/>
              </a:highlight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3200" spc="-1" dirty="0">
                <a:solidFill>
                  <a:schemeClr val="dk2"/>
                </a:solidFill>
                <a:latin typeface="Arial"/>
              </a:rPr>
              <a:t>Password: </a:t>
            </a:r>
            <a:r>
              <a:rPr lang="en-US" sz="3200" spc="-1" dirty="0" err="1">
                <a:solidFill>
                  <a:schemeClr val="dk2"/>
                </a:solidFill>
                <a:latin typeface="Arial"/>
              </a:rPr>
              <a:t>hopeitworks</a:t>
            </a:r>
            <a:endParaRPr lang="en-US" sz="3200" spc="-1" dirty="0">
              <a:solidFill>
                <a:schemeClr val="dk2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3200" spc="-1" dirty="0" err="1">
                <a:solidFill>
                  <a:srgbClr val="000000"/>
                </a:solidFill>
                <a:latin typeface="Arial"/>
              </a:rPr>
              <a:t>mkdir</a:t>
            </a:r>
            <a:r>
              <a:rPr lang="en-US" sz="32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3200" spc="-1" dirty="0" err="1">
                <a:solidFill>
                  <a:srgbClr val="000000"/>
                </a:solidFill>
                <a:latin typeface="Arial"/>
              </a:rPr>
              <a:t>YourHandle</a:t>
            </a:r>
            <a:r>
              <a:rPr lang="en-US" sz="3200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en-US" sz="3200" spc="-1" dirty="0">
                <a:solidFill>
                  <a:schemeClr val="dk2"/>
                </a:solidFill>
                <a:latin typeface="Arial"/>
              </a:rPr>
              <a:t>		</a:t>
            </a:r>
            <a:r>
              <a:rPr lang="en-US" sz="3200" i="1" spc="-1" dirty="0">
                <a:solidFill>
                  <a:schemeClr val="dk2"/>
                </a:solidFill>
                <a:latin typeface="Arial"/>
              </a:rPr>
              <a:t>(to keep it separate)</a:t>
            </a:r>
            <a:endParaRPr lang="en-US" sz="3200" i="1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1">
            <a:extLst>
              <a:ext uri="{FF2B5EF4-FFF2-40B4-BE49-F238E27FC236}">
                <a16:creationId xmlns:a16="http://schemas.microsoft.com/office/drawing/2014/main" id="{1E858FFA-7D5D-B0DD-870C-21A2DA59D0D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Everyone Ready?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Picture 2">
            <a:extLst>
              <a:ext uri="{FF2B5EF4-FFF2-40B4-BE49-F238E27FC236}">
                <a16:creationId xmlns:a16="http://schemas.microsoft.com/office/drawing/2014/main" id="{C33740E8-8A1B-2089-DD0B-C5C9FB23C116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10345440" y="408480"/>
            <a:ext cx="1298400" cy="1132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78239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7E07F-14F8-6AB5-9649-DA509166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</a:t>
            </a:r>
            <a:r>
              <a:rPr lang="en-US" dirty="0" err="1"/>
              <a:t>AuthoriZation</a:t>
            </a:r>
            <a:r>
              <a:rPr lang="en-US" dirty="0"/>
              <a:t> Trainer (CAZT)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5F45-D417-5575-2624-16BB016BE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https://github.com/Coalfire-Research/cazt</a:t>
            </a:r>
            <a:endParaRPr lang="en-US" sz="2400" dirty="0"/>
          </a:p>
          <a:p>
            <a:r>
              <a:rPr lang="en-US" sz="2400" dirty="0"/>
              <a:t>Simulates cloud API</a:t>
            </a:r>
          </a:p>
          <a:p>
            <a:r>
              <a:rPr lang="en-US" sz="2400" dirty="0"/>
              <a:t>Search for authorization vulnerabilities</a:t>
            </a:r>
          </a:p>
        </p:txBody>
      </p:sp>
      <p:pic>
        <p:nvPicPr>
          <p:cNvPr id="5" name="Picture 4" descr="A cartoon of a person in a gym&#10;Copilot AI generated 6/17/2025">
            <a:extLst>
              <a:ext uri="{FF2B5EF4-FFF2-40B4-BE49-F238E27FC236}">
                <a16:creationId xmlns:a16="http://schemas.microsoft.com/office/drawing/2014/main" id="{CC0BE470-EC2F-D0CE-F542-A12D51249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88" y="1690688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61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 marL="609585" indent="-44878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267" u="sng" spc="-1">
                <a:solidFill>
                  <a:schemeClr val="hlink"/>
                </a:solidFill>
                <a:latin typeface="Arial"/>
                <a:ea typeface="Arial"/>
                <a:hlinkClick r:id="rId2"/>
              </a:rPr>
              <a:t>https://dl.google.com/dl/cloudsdk/channels/rapid/GoogleCloudSDKInstaller.exe</a:t>
            </a:r>
            <a:endParaRPr lang="en-US" sz="2267" spc="-1">
              <a:solidFill>
                <a:srgbClr val="000000"/>
              </a:solidFill>
              <a:latin typeface="Arial"/>
            </a:endParaRPr>
          </a:p>
          <a:p>
            <a:pPr marL="609585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2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Setup the GCloud CLI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Google Shape;306;p53"/>
          <p:cNvPicPr/>
          <p:nvPr/>
        </p:nvPicPr>
        <p:blipFill>
          <a:blip r:embed="rId3" cstate="print"/>
          <a:stretch/>
        </p:blipFill>
        <p:spPr>
          <a:xfrm>
            <a:off x="1352640" y="2945760"/>
            <a:ext cx="5614560" cy="3111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2500" lnSpcReduction="10000"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Courier New"/>
                <a:ea typeface="Courier New"/>
              </a:rPr>
              <a:t>$Env:https_proxy = "</a:t>
            </a:r>
            <a:r>
              <a:rPr lang="en" sz="2400" u="sng" spc="-1" dirty="0">
                <a:solidFill>
                  <a:schemeClr val="hlink"/>
                </a:solidFill>
                <a:latin typeface="Courier New"/>
                <a:ea typeface="Courier New"/>
                <a:hlinkClick r:id="rId2"/>
              </a:rPr>
              <a:t>http://localhost:8080</a:t>
            </a:r>
            <a:r>
              <a:rPr lang="en" sz="2400" spc="-1" dirty="0">
                <a:solidFill>
                  <a:schemeClr val="dk2"/>
                </a:solidFill>
                <a:latin typeface="Courier New"/>
                <a:ea typeface="Courier New"/>
              </a:rPr>
              <a:t>"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Courier New"/>
                <a:ea typeface="Courier New"/>
              </a:rPr>
              <a:t>curl.exe --output burp-ca.der </a:t>
            </a:r>
            <a:r>
              <a:rPr lang="en" sz="2400" u="sng" spc="-1" dirty="0">
                <a:solidFill>
                  <a:schemeClr val="hlink"/>
                </a:solidFill>
                <a:latin typeface="Courier New"/>
                <a:ea typeface="Courier New"/>
                <a:hlinkClick r:id="rId3"/>
              </a:rPr>
              <a:t>http://localhost:8080/cert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Courier New"/>
                <a:ea typeface="Courier New"/>
              </a:rPr>
              <a:t># Use Windows GUI to convert the der to base64 pem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Courier New"/>
                <a:ea typeface="Courier New"/>
              </a:rPr>
              <a:t>$Env:CLOUDSDK_CORE_custom_ca_certs_file = "$pwd\burp-ca.cer“</a:t>
            </a: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" sz="2400" spc="-1" dirty="0">
              <a:solidFill>
                <a:schemeClr val="dk2"/>
              </a:solidFill>
              <a:latin typeface="Courier New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2400" i="1" spc="-1" dirty="0">
                <a:solidFill>
                  <a:schemeClr val="dk2"/>
                </a:solidFill>
                <a:latin typeface="Courier New"/>
              </a:rPr>
              <a:t>Alternative:</a:t>
            </a: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-US" sz="2400" spc="-1" dirty="0" err="1">
                <a:solidFill>
                  <a:schemeClr val="dk2"/>
                </a:solidFill>
                <a:latin typeface="Courier New"/>
              </a:rPr>
              <a:t>gcloud</a:t>
            </a:r>
            <a:r>
              <a:rPr lang="en-US" sz="2400" spc="-1" dirty="0">
                <a:solidFill>
                  <a:schemeClr val="dk2"/>
                </a:solidFill>
                <a:latin typeface="Courier New"/>
              </a:rPr>
              <a:t> config set auth/</a:t>
            </a:r>
            <a:r>
              <a:rPr lang="en-US" sz="2400" spc="-1" dirty="0" err="1">
                <a:solidFill>
                  <a:schemeClr val="dk2"/>
                </a:solidFill>
                <a:latin typeface="Courier New"/>
              </a:rPr>
              <a:t>disable_ssl_validation</a:t>
            </a:r>
            <a:r>
              <a:rPr lang="en-US" sz="2400" spc="-1" dirty="0">
                <a:solidFill>
                  <a:schemeClr val="dk2"/>
                </a:solidFill>
                <a:latin typeface="Courier New"/>
              </a:rPr>
              <a:t>  True</a:t>
            </a:r>
          </a:p>
        </p:txBody>
      </p: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Burp Suite Interception of GCloud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532080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4500"/>
          </a:bodyPr>
          <a:lstStyle/>
          <a:p>
            <a:pPr marL="623504" indent="-45598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Double click the burp-ca.der file in Windows Explorer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623504" indent="-45598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Details tab, Copy to File…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$Env:CLOUDSDK_CORE_custom_ca_certs_file = "$pwd\burp-ca.cer"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Proxy Cert Setup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name="Google Shape;326;p56"/>
          <p:cNvPicPr/>
          <p:nvPr/>
        </p:nvPicPr>
        <p:blipFill>
          <a:blip r:embed="rId2" cstate="print"/>
          <a:stretch/>
        </p:blipFill>
        <p:spPr>
          <a:xfrm>
            <a:off x="4622880" y="2044800"/>
            <a:ext cx="3110880" cy="395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532080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Base-64 encoded X.509 (.CER)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File name = burp-ca.cer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Finish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2800" spc="-1" dirty="0">
                <a:solidFill>
                  <a:schemeClr val="dk2"/>
                </a:solidFill>
                <a:latin typeface="Courier New"/>
                <a:ea typeface="Courier New"/>
              </a:rPr>
              <a:t>$Env:CLOUDSDK_CORE_custom_ca_certs_file = "$pwd\burp-ca.cer"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 dirty="0">
                <a:solidFill>
                  <a:schemeClr val="dk1"/>
                </a:solidFill>
                <a:latin typeface="Arial"/>
                <a:ea typeface="Arial"/>
              </a:rPr>
              <a:t>Proxy Cert Setup - 2</a:t>
            </a:r>
            <a:endParaRPr lang="en-US" sz="3733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" name="Google Shape;333;p57"/>
          <p:cNvPicPr/>
          <p:nvPr/>
        </p:nvPicPr>
        <p:blipFill>
          <a:blip r:embed="rId2" cstate="print"/>
          <a:stretch/>
        </p:blipFill>
        <p:spPr>
          <a:xfrm>
            <a:off x="650400" y="3072480"/>
            <a:ext cx="3499680" cy="1867680"/>
          </a:xfrm>
          <a:prstGeom prst="rect">
            <a:avLst/>
          </a:prstGeom>
          <a:ln w="0">
            <a:noFill/>
          </a:ln>
        </p:spPr>
      </p:pic>
      <p:pic>
        <p:nvPicPr>
          <p:cNvPr id="236" name="Google Shape;334;p57"/>
          <p:cNvPicPr/>
          <p:nvPr/>
        </p:nvPicPr>
        <p:blipFill>
          <a:blip r:embed="rId3" cstate="print"/>
          <a:stretch/>
        </p:blipFill>
        <p:spPr>
          <a:xfrm>
            <a:off x="7221600" y="2837760"/>
            <a:ext cx="2450400" cy="2336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31E1-A5BF-658F-D171-1825A2EB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E5EA6-2832-7901-8EF0-AD604FD94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Principal Consultant at Coalfire</a:t>
            </a:r>
          </a:p>
          <a:p>
            <a:r>
              <a:rPr lang="en-US" dirty="0"/>
              <a:t>Cloud security testing &gt; 10 years</a:t>
            </a:r>
          </a:p>
          <a:p>
            <a:r>
              <a:rPr lang="en-US" dirty="0"/>
              <a:t>Multiple CVEs discovered</a:t>
            </a:r>
          </a:p>
          <a:p>
            <a:r>
              <a:rPr lang="en-US" dirty="0"/>
              <a:t>Started as J2EE software developer</a:t>
            </a:r>
          </a:p>
          <a:p>
            <a:r>
              <a:rPr lang="en-US" dirty="0"/>
              <a:t>M.S. in C.S. - "A Framework for Benevolent Computer Worms" 2012</a:t>
            </a:r>
          </a:p>
          <a:p>
            <a:r>
              <a:rPr lang="en-US" sz="2800" dirty="0"/>
              <a:t>Coalfire, Rackspace, Seagate, HP, Cisco, </a:t>
            </a:r>
            <a:r>
              <a:rPr lang="en-US" sz="2800" dirty="0" err="1"/>
              <a:t>RiskMetrics</a:t>
            </a:r>
            <a:r>
              <a:rPr lang="en-US" sz="2800" dirty="0"/>
              <a:t> (MSCI)</a:t>
            </a:r>
          </a:p>
          <a:p>
            <a:r>
              <a:rPr lang="en-US" dirty="0"/>
              <a:t>Presenter at: </a:t>
            </a:r>
            <a:r>
              <a:rPr lang="en-US" dirty="0" err="1"/>
              <a:t>BSides</a:t>
            </a:r>
            <a:r>
              <a:rPr lang="en-US" dirty="0"/>
              <a:t>, Def Con, Black Hat</a:t>
            </a:r>
            <a:br>
              <a:rPr lang="en-US" sz="2800" dirty="0"/>
            </a:br>
            <a:endParaRPr lang="en-US" dirty="0"/>
          </a:p>
          <a:p>
            <a:r>
              <a:rPr lang="en-US" dirty="0"/>
              <a:t>https://www.rodneybeede.com/curriculum%20vitae/bio.html</a:t>
            </a:r>
          </a:p>
        </p:txBody>
      </p:sp>
    </p:spTree>
    <p:extLst>
      <p:ext uri="{BB962C8B-B14F-4D97-AF65-F5344CB8AC3E}">
        <p14:creationId xmlns:p14="http://schemas.microsoft.com/office/powerpoint/2010/main" val="257290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3A29E-2B5D-DD91-0F21-FF762CD44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80" y="593280"/>
            <a:ext cx="11360160" cy="763200"/>
          </a:xfrm>
        </p:spPr>
        <p:txBody>
          <a:bodyPr/>
          <a:lstStyle/>
          <a:p>
            <a:r>
              <a:rPr lang="en-US" dirty="0"/>
              <a:t>Download CAZT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EF1D-13FE-21AB-D1FC-2E97895282A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15925" y="1536700"/>
            <a:ext cx="11360150" cy="45545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https://github.com/Coalfire-Research/cazt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will only use the client trainee piece</a:t>
            </a:r>
          </a:p>
        </p:txBody>
      </p:sp>
    </p:spTree>
    <p:extLst>
      <p:ext uri="{BB962C8B-B14F-4D97-AF65-F5344CB8AC3E}">
        <p14:creationId xmlns:p14="http://schemas.microsoft.com/office/powerpoint/2010/main" val="408355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A936CB-F90F-1461-C018-CE1B866C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Hosted Server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92B0ED-5C4A-8B35-BD09-99164621F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highlight>
                  <a:srgbClr val="FFFF00"/>
                </a:highlight>
              </a:rPr>
              <a:t>INSERT-IP-HERE</a:t>
            </a:r>
          </a:p>
          <a:p>
            <a:endParaRPr lang="en-US" sz="4400" dirty="0"/>
          </a:p>
          <a:p>
            <a:r>
              <a:rPr lang="en-US" sz="4400" dirty="0"/>
              <a:t>Reference respective CLI instructions</a:t>
            </a:r>
          </a:p>
          <a:p>
            <a:pPr lvl="1"/>
            <a:r>
              <a:rPr lang="en-US" sz="4000" dirty="0"/>
              <a:t>CAZT-</a:t>
            </a:r>
            <a:r>
              <a:rPr lang="en-US" sz="4000" dirty="0" err="1"/>
              <a:t>gcloud_lab</a:t>
            </a:r>
            <a:r>
              <a:rPr lang="en-US" sz="4000" dirty="0"/>
              <a:t>-command-</a:t>
            </a:r>
            <a:r>
              <a:rPr lang="en-US" sz="4000" dirty="0" err="1"/>
              <a:t>line_windows</a:t>
            </a:r>
            <a:endParaRPr lang="en-US" sz="4000" dirty="0"/>
          </a:p>
          <a:p>
            <a:pPr lvl="1"/>
            <a:r>
              <a:rPr lang="en-US" sz="4000" dirty="0"/>
              <a:t>CAZT-</a:t>
            </a:r>
            <a:r>
              <a:rPr lang="en-US" sz="4000" dirty="0" err="1"/>
              <a:t>gcloud_lab</a:t>
            </a:r>
            <a:r>
              <a:rPr lang="en-US" sz="4000" dirty="0"/>
              <a:t>-command-</a:t>
            </a:r>
            <a:r>
              <a:rPr lang="en-US" sz="4000" dirty="0" err="1"/>
              <a:t>line_linux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3990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1B166-26A7-B144-CF64-4BE5F457E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C58044-F67D-7B92-C3ED-23FC64CF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Client to Server Connectivity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585F97-931D-5D42-F820-034684CFE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gcloud</a:t>
            </a:r>
            <a:r>
              <a:rPr lang="en-US" sz="3200" dirty="0"/>
              <a:t> </a:t>
            </a:r>
            <a:r>
              <a:rPr lang="en-US" sz="3200" dirty="0" err="1"/>
              <a:t>cazt</a:t>
            </a:r>
            <a:r>
              <a:rPr lang="en-US" sz="3200" dirty="0"/>
              <a:t> run-activity \</a:t>
            </a:r>
          </a:p>
          <a:p>
            <a:pPr marL="0" indent="0">
              <a:buNone/>
            </a:pPr>
            <a:r>
              <a:rPr lang="en-US" sz="3200" dirty="0"/>
              <a:t>    --</a:t>
            </a:r>
            <a:r>
              <a:rPr lang="en-US" sz="3200" dirty="0" err="1"/>
              <a:t>api</a:t>
            </a:r>
            <a:r>
              <a:rPr lang="en-US" sz="3200" dirty="0"/>
              <a:t>-endpoint-overrides=https://</a:t>
            </a:r>
            <a:r>
              <a:rPr lang="en-US" sz="3200" i="1" dirty="0">
                <a:highlight>
                  <a:srgbClr val="FFFF00"/>
                </a:highlight>
              </a:rPr>
              <a:t>INSERT-IP</a:t>
            </a:r>
            <a:r>
              <a:rPr lang="en-US" sz="3200" dirty="0"/>
              <a:t>:8443/uat \</a:t>
            </a:r>
          </a:p>
          <a:p>
            <a:pPr marL="0" indent="0">
              <a:buNone/>
            </a:pPr>
            <a:r>
              <a:rPr lang="en-US" sz="3200" dirty="0"/>
              <a:t>	--account=cazt_scen0_Setup-Any@123456789012 \</a:t>
            </a:r>
          </a:p>
          <a:p>
            <a:pPr marL="0" indent="0">
              <a:buNone/>
            </a:pPr>
            <a:r>
              <a:rPr lang="en-US" sz="3200" dirty="0"/>
              <a:t>	--format </a:t>
            </a:r>
            <a:r>
              <a:rPr lang="en-US" sz="3200" dirty="0" err="1"/>
              <a:t>json</a:t>
            </a:r>
            <a:r>
              <a:rPr lang="en-US" sz="3200" dirty="0"/>
              <a:t> \</a:t>
            </a:r>
          </a:p>
          <a:p>
            <a:pPr marL="0" indent="0">
              <a:buNone/>
            </a:pPr>
            <a:r>
              <a:rPr lang="en-US" sz="3200" dirty="0"/>
              <a:t>	--</a:t>
            </a:r>
            <a:r>
              <a:rPr lang="en-US" sz="3200" dirty="0" err="1"/>
              <a:t>arn</a:t>
            </a:r>
            <a:r>
              <a:rPr lang="en-US" sz="3200" dirty="0"/>
              <a:t>=arn:cloud:cazt:us-texas-9:123456789012:MyMoggy</a:t>
            </a:r>
          </a:p>
        </p:txBody>
      </p:sp>
    </p:spTree>
    <p:extLst>
      <p:ext uri="{BB962C8B-B14F-4D97-AF65-F5344CB8AC3E}">
        <p14:creationId xmlns:p14="http://schemas.microsoft.com/office/powerpoint/2010/main" val="1165250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52CF2-F29E-C555-C8C8-AFA30709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20F65B-FB4B-B65A-95F8-A0AEEC8C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60CFFA-ED77-B2FE-0EFA-C65A5D0CF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Break into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Review the IAM policy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Attempt to bypass the AuthZ policy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 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lab_manual/scenarios/07-impersonation.md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Exploit and get </a:t>
            </a:r>
            <a:r>
              <a:rPr lang="en-US" dirty="0" err="1"/>
              <a:t>FullAdmin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 B: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lab_manual/scenarios/02-cross_tenant.md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Steal the target victim’s data</a:t>
            </a:r>
          </a:p>
        </p:txBody>
      </p:sp>
    </p:spTree>
    <p:extLst>
      <p:ext uri="{BB962C8B-B14F-4D97-AF65-F5344CB8AC3E}">
        <p14:creationId xmlns:p14="http://schemas.microsoft.com/office/powerpoint/2010/main" val="235025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530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3839456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66000" lnSpcReduction="20000"/>
          </a:bodyPr>
          <a:lstStyle/>
          <a:p>
            <a:pPr marL="533267" indent="-39023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4100" spc="-1" dirty="0">
                <a:solidFill>
                  <a:schemeClr val="dk2"/>
                </a:solidFill>
                <a:latin typeface="Arial"/>
                <a:ea typeface="Arial"/>
              </a:rPr>
              <a:t>Easy to test on as we can run it locally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533267" indent="-39023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4100" spc="-1" dirty="0">
                <a:solidFill>
                  <a:schemeClr val="dk2"/>
                </a:solidFill>
                <a:latin typeface="Arial"/>
                <a:ea typeface="Arial"/>
              </a:rPr>
              <a:t>Please connect to workshop WiFi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533267" indent="-39023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4100" spc="-1" dirty="0">
                <a:solidFill>
                  <a:schemeClr val="dk2"/>
                </a:solidFill>
                <a:latin typeface="Arial"/>
                <a:ea typeface="Arial"/>
              </a:rPr>
              <a:t>Verify you can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1067013" lvl="1" indent="-361911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4100" spc="-1" dirty="0">
                <a:solidFill>
                  <a:schemeClr val="dk2"/>
                </a:solidFill>
                <a:latin typeface="Courier New"/>
                <a:ea typeface="Courier New"/>
              </a:rPr>
              <a:t>$LAB_OPENSTACK_IP = "</a:t>
            </a:r>
            <a:r>
              <a:rPr lang="en" sz="4100" spc="-1" dirty="0">
                <a:solidFill>
                  <a:schemeClr val="dk2"/>
                </a:solidFill>
                <a:highlight>
                  <a:srgbClr val="FFFF00"/>
                </a:highlight>
                <a:latin typeface="Courier New"/>
                <a:ea typeface="Courier New"/>
              </a:rPr>
              <a:t>INSERT-HERE</a:t>
            </a:r>
            <a:r>
              <a:rPr lang="en" sz="4100" spc="-1" dirty="0">
                <a:solidFill>
                  <a:schemeClr val="dk2"/>
                </a:solidFill>
                <a:latin typeface="Courier New"/>
                <a:ea typeface="Courier New"/>
              </a:rPr>
              <a:t>"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1067013" lvl="1" indent="-361911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4100" spc="-1" dirty="0">
                <a:solidFill>
                  <a:schemeClr val="dk2"/>
                </a:solidFill>
                <a:latin typeface="Courier New"/>
                <a:ea typeface="Courier New"/>
              </a:rPr>
              <a:t>ping $LAB_OPENSTACK_IP</a:t>
            </a:r>
            <a:br>
              <a:rPr sz="4100" dirty="0"/>
            </a:br>
            <a:r>
              <a:rPr lang="en" sz="4100" spc="-1" dirty="0">
                <a:solidFill>
                  <a:schemeClr val="dk2"/>
                </a:solidFill>
                <a:latin typeface="Arial"/>
              </a:rPr>
              <a:t> 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1067013" lvl="1" indent="-361911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4100" spc="-1" dirty="0">
                <a:solidFill>
                  <a:schemeClr val="dk2"/>
                </a:solidFill>
                <a:latin typeface="Arial"/>
                <a:ea typeface="Arial"/>
              </a:rPr>
              <a:t>Web browse to </a:t>
            </a:r>
            <a:r>
              <a:rPr lang="en" sz="4100" spc="-1" dirty="0">
                <a:solidFill>
                  <a:schemeClr val="dk2"/>
                </a:solidFill>
                <a:latin typeface="Courier New"/>
                <a:ea typeface="Courier New"/>
              </a:rPr>
              <a:t>https://${LAB_OPENSTACK_IP}:8080/healthcheck</a:t>
            </a:r>
            <a:endParaRPr lang="en-US" sz="4100" spc="-1" dirty="0">
              <a:solidFill>
                <a:srgbClr val="000000"/>
              </a:solidFill>
              <a:latin typeface="Arial"/>
            </a:endParaRPr>
          </a:p>
          <a:p>
            <a:pPr marL="1600760" lvl="2" indent="-361911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lang="en" sz="4100" spc="-1" dirty="0">
                <a:solidFill>
                  <a:schemeClr val="dk2"/>
                </a:solidFill>
                <a:latin typeface="Arial"/>
                <a:ea typeface="Arial"/>
              </a:rPr>
              <a:t>Ignore the self-sign cert error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OpenStack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1A93E-E8C3-5202-6C33-6366920FBD8A}"/>
              </a:ext>
            </a:extLst>
          </p:cNvPr>
          <p:cNvSpPr txBox="1"/>
          <p:nvPr/>
        </p:nvSpPr>
        <p:spPr>
          <a:xfrm>
            <a:off x="339575" y="5581828"/>
            <a:ext cx="11512849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1200" spc="-1" dirty="0">
                <a:solidFill>
                  <a:schemeClr val="dk2"/>
                </a:solidFill>
                <a:latin typeface="Arial"/>
                <a:ea typeface="Arial"/>
              </a:rPr>
              <a:t>Refs:</a:t>
            </a:r>
            <a:endParaRPr lang="en-US" sz="1200" spc="-1" dirty="0">
              <a:solidFill>
                <a:srgbClr val="000000"/>
              </a:solidFill>
              <a:latin typeface="Arial"/>
            </a:endParaRPr>
          </a:p>
          <a:p>
            <a:pPr marL="533267" indent="-348951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1200" u="sng" spc="-1" dirty="0">
                <a:solidFill>
                  <a:schemeClr val="hlink"/>
                </a:solidFill>
                <a:latin typeface="Arial"/>
                <a:ea typeface="Arial"/>
                <a:hlinkClick r:id="rId2"/>
              </a:rPr>
              <a:t>http://greenstack.die.upm.es/2015/06/02/openstack-essentials-part-2-installing-swift-on-ubuntu/</a:t>
            </a:r>
            <a:endParaRPr lang="en-US" sz="1200" spc="-1" dirty="0">
              <a:solidFill>
                <a:srgbClr val="000000"/>
              </a:solidFill>
              <a:latin typeface="Arial"/>
            </a:endParaRPr>
          </a:p>
          <a:p>
            <a:pPr marL="533267" indent="-348951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1200" u="sng" spc="-1" dirty="0">
                <a:solidFill>
                  <a:schemeClr val="hlink"/>
                </a:solidFill>
                <a:latin typeface="Arial"/>
                <a:ea typeface="Arial"/>
                <a:hlinkClick r:id="rId3"/>
              </a:rPr>
              <a:t>https://docs.openstack.org/swift/latest/install/controller-install-ubuntu.html</a:t>
            </a:r>
            <a:endParaRPr lang="en-US" sz="1200" spc="-1" dirty="0">
              <a:solidFill>
                <a:srgbClr val="000000"/>
              </a:solidFill>
              <a:latin typeface="Arial"/>
            </a:endParaRPr>
          </a:p>
          <a:p>
            <a:pPr marL="533267" indent="-348951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1200" u="sng" spc="-1" dirty="0">
                <a:solidFill>
                  <a:schemeClr val="hlink"/>
                </a:solidFill>
                <a:latin typeface="Arial"/>
                <a:ea typeface="Arial"/>
                <a:hlinkClick r:id="rId4"/>
              </a:rPr>
              <a:t>https://docs.openstack.org/security-guide/object-storage.html</a:t>
            </a:r>
            <a:endParaRPr lang="en-US" sz="1200" spc="-1" dirty="0">
              <a:solidFill>
                <a:srgbClr val="000000"/>
              </a:solidFill>
              <a:latin typeface="Arial"/>
            </a:endParaRPr>
          </a:p>
          <a:p>
            <a:pPr marL="1067013" lvl="1" indent="-348951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" sz="1200" spc="-1" dirty="0">
                <a:solidFill>
                  <a:schemeClr val="dk2"/>
                </a:solidFill>
                <a:latin typeface="Arial"/>
                <a:ea typeface="Arial"/>
              </a:rPr>
              <a:t>I (Rodney Beede) wrote this chapter</a:t>
            </a:r>
            <a:endParaRPr lang="en-US" sz="1200" spc="-1" dirty="0">
              <a:solidFill>
                <a:srgbClr val="000000"/>
              </a:solidFill>
              <a:latin typeface="Arial"/>
            </a:endParaRPr>
          </a:p>
          <a:p>
            <a:endParaRPr lang="en-US" sz="1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Start Burp Suite if you have not already done so</a:t>
            </a:r>
            <a:br>
              <a:rPr sz="2400" dirty="0"/>
            </a:br>
            <a:r>
              <a:rPr lang="en" sz="2400" spc="-1" dirty="0">
                <a:solidFill>
                  <a:schemeClr val="dk2"/>
                </a:solidFill>
                <a:latin typeface="Arial"/>
              </a:rPr>
              <a:t> 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 dirty="0">
                <a:solidFill>
                  <a:schemeClr val="dk2"/>
                </a:solidFill>
                <a:latin typeface="Arial"/>
                <a:ea typeface="Arial"/>
              </a:rPr>
              <a:t>Let’s setup the OpenStack CLI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 dirty="0">
                <a:solidFill>
                  <a:schemeClr val="dk2"/>
                </a:solidFill>
                <a:latin typeface="Arial"/>
                <a:ea typeface="Arial"/>
              </a:rPr>
              <a:t>Windows: Install Python 3</a:t>
            </a:r>
            <a:endParaRPr lang="en-US" sz="1867" spc="-1" dirty="0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-US" sz="1867" spc="-1" dirty="0">
                <a:solidFill>
                  <a:schemeClr val="dk2"/>
                </a:solidFill>
                <a:latin typeface="Arial"/>
                <a:ea typeface="Arial"/>
              </a:rPr>
              <a:t>For tips see </a:t>
            </a:r>
            <a:r>
              <a:rPr lang="en-US" sz="1867" b="1" spc="-1" dirty="0">
                <a:solidFill>
                  <a:schemeClr val="dk2"/>
                </a:solidFill>
                <a:latin typeface="Arial"/>
                <a:ea typeface="Arial"/>
              </a:rPr>
              <a:t>Python3 install on Windows tutorial</a:t>
            </a:r>
            <a:endParaRPr lang="en-US" sz="1867" spc="-1" dirty="0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 dirty="0">
                <a:solidFill>
                  <a:schemeClr val="dk2"/>
                </a:solidFill>
                <a:latin typeface="Arial"/>
                <a:ea typeface="Arial"/>
              </a:rPr>
              <a:t>Win search, Manage app execution aliases</a:t>
            </a:r>
            <a:endParaRPr lang="en-US" sz="1867" spc="-1" dirty="0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 dirty="0">
                <a:solidFill>
                  <a:schemeClr val="dk2"/>
                </a:solidFill>
                <a:latin typeface="Arial"/>
                <a:ea typeface="Arial"/>
              </a:rPr>
              <a:t>Disable the App installer’s for python</a:t>
            </a:r>
            <a:endParaRPr lang="en-US" sz="1867" spc="-1" dirty="0">
              <a:solidFill>
                <a:srgbClr val="000000"/>
              </a:solidFill>
              <a:latin typeface="Arial"/>
            </a:endParaRPr>
          </a:p>
          <a:p>
            <a:pPr marL="609585" indent="-592785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Courier New"/>
              <a:buChar char="●"/>
            </a:pPr>
            <a:r>
              <a:rPr lang="en" sz="4533" b="1" spc="-1" dirty="0">
                <a:solidFill>
                  <a:schemeClr val="dk2"/>
                </a:solidFill>
                <a:latin typeface="Courier New"/>
                <a:ea typeface="Courier New"/>
              </a:rPr>
              <a:t>pip install python-swiftclient</a:t>
            </a:r>
            <a:endParaRPr lang="en-US" sz="4533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Capturing an API into Burp Suite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400" b="1" spc="-1" dirty="0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400" dirty="0"/>
            </a:br>
            <a:r>
              <a:rPr lang="en" sz="2400" b="1" spc="-1" dirty="0">
                <a:solidFill>
                  <a:schemeClr val="dk2"/>
                </a:solidFill>
                <a:latin typeface="Courier New"/>
                <a:ea typeface="Courier New"/>
              </a:rPr>
              <a:t>--auth=https://${LAB_OPENSTACK_IP}:8080/auth/v1.0</a:t>
            </a:r>
            <a:br>
              <a:rPr sz="2400" dirty="0"/>
            </a:br>
            <a:r>
              <a:rPr lang="en" sz="2400" b="1" spc="-1" dirty="0">
                <a:solidFill>
                  <a:schemeClr val="dk2"/>
                </a:solidFill>
                <a:latin typeface="Courier New"/>
                <a:ea typeface="Courier New"/>
              </a:rPr>
              <a:t>-U system:root -K testpass --verbose stat</a:t>
            </a:r>
            <a:endParaRPr lang="en-US" sz="24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32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Verify Swift Client Works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7" name="Google Shape;160;p30"/>
          <p:cNvPicPr/>
          <p:nvPr/>
        </p:nvPicPr>
        <p:blipFill>
          <a:blip r:embed="rId2" cstate="print"/>
          <a:stretch/>
        </p:blipFill>
        <p:spPr>
          <a:xfrm>
            <a:off x="42720" y="3402240"/>
            <a:ext cx="12191520" cy="3023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Observe value is http://localhost:8080,  NOT http</a:t>
            </a:r>
            <a:r>
              <a:rPr lang="en" sz="2667" b="1" spc="-1">
                <a:solidFill>
                  <a:schemeClr val="dk2"/>
                </a:solidFill>
                <a:latin typeface="Arial"/>
                <a:ea typeface="Arial"/>
              </a:rPr>
              <a:t>s</a:t>
            </a: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: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Windows (PowerShell)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667" b="1" spc="-1">
                <a:solidFill>
                  <a:schemeClr val="dk2"/>
                </a:solidFill>
                <a:latin typeface="Courier New"/>
                <a:ea typeface="Courier New"/>
              </a:rPr>
              <a:t>	$Env:https_proxy = "http://localhost:8080"</a:t>
            </a:r>
            <a:endParaRPr lang="en-US" sz="2667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Linux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3200" b="1" spc="-1">
                <a:solidFill>
                  <a:schemeClr val="dk2"/>
                </a:solidFill>
                <a:latin typeface="Courier New"/>
                <a:ea typeface="Courier New"/>
              </a:rPr>
              <a:t>	export https_proxy=http://localhost:8080</a:t>
            </a:r>
            <a:endParaRPr lang="en-US" sz="32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Setup Burp As Intercepting Proxy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667" b="1" spc="-1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667"/>
            </a:br>
            <a:r>
              <a:rPr lang="en" sz="2667" b="1" spc="-1">
                <a:solidFill>
                  <a:schemeClr val="dk2"/>
                </a:solidFill>
                <a:latin typeface="Courier New"/>
                <a:ea typeface="Courier New"/>
              </a:rPr>
              <a:t>--auth=https://${LAB_OPENSTACK_IP}:8080/auth/v1.0</a:t>
            </a:r>
            <a:br>
              <a:rPr sz="2667"/>
            </a:br>
            <a:r>
              <a:rPr lang="en" sz="2667" b="1" spc="-1">
                <a:solidFill>
                  <a:schemeClr val="dk2"/>
                </a:solidFill>
                <a:latin typeface="Courier New"/>
                <a:ea typeface="Courier New"/>
              </a:rPr>
              <a:t>-U system:root -K testpass --verbose stat</a:t>
            </a:r>
            <a:endParaRPr lang="en-US" sz="2667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32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3200" b="1" spc="-1">
                <a:solidFill>
                  <a:schemeClr val="dk2"/>
                </a:solidFill>
                <a:latin typeface="Arial"/>
                <a:ea typeface="Arial"/>
              </a:rPr>
              <a:t>Now go view Burp:</a:t>
            </a:r>
            <a:endParaRPr lang="en-US" sz="32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Verify Burp and OpenStack CLI work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2" name="Google Shape;173;p32"/>
          <p:cNvPicPr/>
          <p:nvPr/>
        </p:nvPicPr>
        <p:blipFill>
          <a:blip r:embed="rId2" cstate="print"/>
          <a:stretch/>
        </p:blipFill>
        <p:spPr>
          <a:xfrm>
            <a:off x="4436160" y="2846400"/>
            <a:ext cx="6847680" cy="3912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A111-AEF2-6350-A0AB-9706D64D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0EC67-0FBE-A12D-C6A2-E68EDA72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Connect to the special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 </a:t>
            </a:r>
            <a:r>
              <a:rPr lang="en-US" dirty="0" err="1"/>
              <a:t>ssid</a:t>
            </a:r>
            <a:r>
              <a:rPr lang="en-US" dirty="0"/>
              <a:t> / </a:t>
            </a:r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 password</a:t>
            </a:r>
          </a:p>
          <a:p>
            <a:r>
              <a:rPr lang="en-US" dirty="0"/>
              <a:t>Download Command line utilities</a:t>
            </a:r>
          </a:p>
          <a:p>
            <a:pPr lvl="1"/>
            <a:r>
              <a:rPr lang="en-US" dirty="0"/>
              <a:t>OpenStack CLI</a:t>
            </a:r>
          </a:p>
          <a:p>
            <a:pPr lvl="2"/>
            <a:r>
              <a:rPr lang="en-US" dirty="0"/>
              <a:t>Needs python and pip	(Python3 install on Windows tutorial)</a:t>
            </a:r>
          </a:p>
          <a:p>
            <a:pPr lvl="2"/>
            <a:r>
              <a:rPr lang="en-US" dirty="0"/>
              <a:t>https://pypi.org/project/python-openstackclient/</a:t>
            </a:r>
          </a:p>
          <a:p>
            <a:pPr lvl="1"/>
            <a:r>
              <a:rPr lang="en-US" dirty="0" err="1"/>
              <a:t>GCloud</a:t>
            </a:r>
            <a:r>
              <a:rPr lang="en-US" dirty="0"/>
              <a:t> CLI</a:t>
            </a:r>
          </a:p>
          <a:p>
            <a:pPr lvl="2"/>
            <a:r>
              <a:rPr lang="en-US" dirty="0"/>
              <a:t>Already bundles python</a:t>
            </a:r>
          </a:p>
          <a:p>
            <a:pPr lvl="2"/>
            <a:r>
              <a:rPr lang="en-US" dirty="0">
                <a:hlinkClick r:id="rId2"/>
              </a:rPr>
              <a:t>https://cloud.google.com/sdk/docs/install#windows</a:t>
            </a:r>
            <a:endParaRPr lang="en-US" dirty="0"/>
          </a:p>
          <a:p>
            <a:pPr lvl="1"/>
            <a:r>
              <a:rPr lang="en-US" dirty="0"/>
              <a:t>Burp Suite</a:t>
            </a:r>
          </a:p>
          <a:p>
            <a:r>
              <a:rPr lang="en-US" dirty="0"/>
              <a:t>https://</a:t>
            </a:r>
            <a:r>
              <a:rPr lang="en-US" dirty="0">
                <a:highlight>
                  <a:srgbClr val="FFFF00"/>
                </a:highlight>
              </a:rPr>
              <a:t>TODO_LOCAL_URL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14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en" sz="2493" b="1" spc="-1">
                <a:solidFill>
                  <a:schemeClr val="dk2"/>
                </a:solidFill>
                <a:latin typeface="Courier New"/>
                <a:ea typeface="Courier New"/>
              </a:rPr>
              <a:t>echo $Env:USERNAME &gt; sample_object.txt</a:t>
            </a:r>
            <a:endParaRPr lang="en-US" sz="2493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93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93" spc="-1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493"/>
            </a:br>
            <a:r>
              <a:rPr lang="en" sz="2493" spc="-1">
                <a:solidFill>
                  <a:schemeClr val="dk2"/>
                </a:solidFill>
                <a:latin typeface="Courier New"/>
                <a:ea typeface="Courier New"/>
              </a:rPr>
              <a:t>-A https://${LAB_OPENSTACK_IP}:8080/auth/v1.0</a:t>
            </a:r>
            <a:br>
              <a:rPr sz="2493"/>
            </a:br>
            <a:r>
              <a:rPr lang="en" sz="2493" spc="-1">
                <a:solidFill>
                  <a:schemeClr val="dk2"/>
                </a:solidFill>
                <a:latin typeface="Courier New"/>
                <a:ea typeface="Courier New"/>
              </a:rPr>
              <a:t>-U system:root -K testpass upload bsides-workshop sample_object.txt</a:t>
            </a:r>
            <a:endParaRPr lang="en-US" sz="2493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93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93" spc="-1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493"/>
            </a:br>
            <a:r>
              <a:rPr lang="en" sz="2493" spc="-1">
                <a:solidFill>
                  <a:schemeClr val="dk2"/>
                </a:solidFill>
                <a:latin typeface="Courier New"/>
                <a:ea typeface="Courier New"/>
              </a:rPr>
              <a:t>-A https://${LAB_OPENSTACK_IP}:8080/auth/v1.0</a:t>
            </a:r>
            <a:br>
              <a:rPr sz="2493"/>
            </a:br>
            <a:r>
              <a:rPr lang="en" sz="2493" spc="-1">
                <a:solidFill>
                  <a:schemeClr val="dk2"/>
                </a:solidFill>
                <a:latin typeface="Courier New"/>
                <a:ea typeface="Courier New"/>
              </a:rPr>
              <a:t>-U system:root -K testpass list</a:t>
            </a:r>
            <a:endParaRPr lang="en-US" sz="2493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93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2493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Another Test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3500"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3200" spc="-1" dirty="0">
                <a:solidFill>
                  <a:schemeClr val="dk2"/>
                </a:solidFill>
                <a:latin typeface="Arial"/>
                <a:ea typeface="Arial"/>
              </a:rPr>
              <a:t>Raise your hand if you need assistance with setup</a:t>
            </a:r>
            <a:endParaRPr lang="en-US" sz="3200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3200" spc="-1" dirty="0">
              <a:solidFill>
                <a:schemeClr val="dk2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3200" spc="-1" dirty="0">
                <a:solidFill>
                  <a:schemeClr val="dk2"/>
                </a:solidFill>
                <a:latin typeface="Arial"/>
              </a:rPr>
              <a:t>ssh </a:t>
            </a:r>
            <a:r>
              <a:rPr lang="en-US" sz="3200" spc="-1" dirty="0" err="1">
                <a:solidFill>
                  <a:schemeClr val="dk2"/>
                </a:solidFill>
                <a:latin typeface="Arial"/>
              </a:rPr>
              <a:t>client@</a:t>
            </a:r>
            <a:r>
              <a:rPr lang="en-US" sz="3200" spc="-1" dirty="0" err="1">
                <a:solidFill>
                  <a:schemeClr val="dk2"/>
                </a:solidFill>
                <a:highlight>
                  <a:srgbClr val="FFFF00"/>
                </a:highlight>
                <a:latin typeface="Arial"/>
              </a:rPr>
              <a:t>INSERT-IP-HERE</a:t>
            </a:r>
            <a:endParaRPr lang="en-US" sz="3200" spc="-1" dirty="0">
              <a:solidFill>
                <a:schemeClr val="dk2"/>
              </a:solidFill>
              <a:highlight>
                <a:srgbClr val="FFFF00"/>
              </a:highlight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-US" sz="3200" spc="-1" dirty="0">
                <a:solidFill>
                  <a:schemeClr val="dk2"/>
                </a:solidFill>
                <a:latin typeface="Arial"/>
              </a:rPr>
              <a:t>Password: </a:t>
            </a:r>
            <a:r>
              <a:rPr lang="en-US" sz="3200" spc="-1" dirty="0" err="1">
                <a:solidFill>
                  <a:schemeClr val="dk2"/>
                </a:solidFill>
                <a:latin typeface="Arial"/>
              </a:rPr>
              <a:t>hopeitworks</a:t>
            </a:r>
            <a:endParaRPr lang="en-US" sz="32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Everyone Ready?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Picture 2"/>
          <p:cNvPicPr/>
          <p:nvPr/>
        </p:nvPicPr>
        <p:blipFill>
          <a:blip r:embed="rId2" cstate="print"/>
          <a:stretch/>
        </p:blipFill>
        <p:spPr>
          <a:xfrm>
            <a:off x="10345440" y="408480"/>
            <a:ext cx="1298400" cy="1132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What is </a:t>
            </a:r>
            <a:r>
              <a:rPr lang="en" sz="2400" i="1" spc="-1">
                <a:solidFill>
                  <a:schemeClr val="dk2"/>
                </a:solidFill>
                <a:latin typeface="Arial"/>
                <a:ea typeface="Arial"/>
              </a:rPr>
              <a:t>not</a:t>
            </a: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 Cross-Site Scripting?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Description field with &lt;script&gt;alert(document.domain)&lt;/script&gt;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2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XSS a Cloud REST API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Google Shape;192;p35"/>
          <p:cNvPicPr/>
          <p:nvPr/>
        </p:nvPicPr>
        <p:blipFill>
          <a:blip r:embed="rId2" cstate="print"/>
          <a:stretch/>
        </p:blipFill>
        <p:spPr>
          <a:xfrm>
            <a:off x="1117440" y="2813760"/>
            <a:ext cx="4460160" cy="404352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193;p35"/>
          <p:cNvPicPr/>
          <p:nvPr/>
        </p:nvPicPr>
        <p:blipFill>
          <a:blip r:embed="rId3" cstate="print"/>
          <a:stretch/>
        </p:blipFill>
        <p:spPr>
          <a:xfrm>
            <a:off x="5640960" y="3227040"/>
            <a:ext cx="5028480" cy="3630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Just having tags doesn’t make it a vulnerability</a:t>
            </a:r>
            <a:endParaRPr lang="en-US" sz="2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REST API - HTTP Response and XSS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Google Shape;200;p36"/>
          <p:cNvPicPr/>
          <p:nvPr/>
        </p:nvPicPr>
        <p:blipFill>
          <a:blip r:embed="rId2" cstate="print"/>
          <a:stretch/>
        </p:blipFill>
        <p:spPr>
          <a:xfrm>
            <a:off x="1427040" y="2245440"/>
            <a:ext cx="9336960" cy="4681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What is Cross-Site Scripting?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Is this a persistent XSS vulnerability?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Web UI parses JSON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■"/>
              <a:tabLst>
                <a:tab pos="0" algn="l"/>
              </a:tabLst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Most libraries make this unlikely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But still a possibility </a:t>
            </a:r>
            <a:r>
              <a:rPr lang="en" sz="1933" spc="-1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</a:rPr>
              <a:t>( </a:t>
            </a:r>
            <a:r>
              <a:rPr lang="hi-IN" sz="1933" spc="-1">
                <a:solidFill>
                  <a:srgbClr val="404040"/>
                </a:solidFill>
                <a:highlight>
                  <a:srgbClr val="FFFFFF"/>
                </a:highlight>
                <a:latin typeface="Arial"/>
                <a:cs typeface="Arial"/>
              </a:rPr>
              <a:t>ಠ◡ಠ </a:t>
            </a:r>
            <a:r>
              <a:rPr lang="en" sz="1933" spc="-1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</a:rPr>
              <a:t>)</a:t>
            </a:r>
            <a:br>
              <a:rPr sz="1933"/>
            </a:br>
            <a:r>
              <a:rPr lang="en" sz="1933" spc="-1">
                <a:solidFill>
                  <a:srgbClr val="404040"/>
                </a:solidFill>
                <a:highlight>
                  <a:srgbClr val="FFFFFF"/>
                </a:highlight>
                <a:latin typeface="Arial"/>
              </a:rPr>
              <a:t> </a:t>
            </a:r>
            <a:endParaRPr lang="en-US" sz="1933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What if the response was not?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  <a:tabLst>
                <a:tab pos="0" algn="l"/>
              </a:tabLst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Content-type: application/json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2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XSS a Cloud REST API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Google Shape;207;p37"/>
          <p:cNvPicPr/>
          <p:nvPr/>
        </p:nvPicPr>
        <p:blipFill>
          <a:blip r:embed="rId2" cstate="print"/>
          <a:stretch/>
        </p:blipFill>
        <p:spPr>
          <a:xfrm>
            <a:off x="6424320" y="1634880"/>
            <a:ext cx="5767200" cy="2892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/>
          </a:bodyPr>
          <a:lstStyle/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Have this simple UI for uploading pictures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74228">
              <a:lnSpc>
                <a:spcPct val="115000"/>
              </a:lnSpc>
              <a:buClr>
                <a:srgbClr val="595959"/>
              </a:buClr>
              <a:buFont typeface="Arial"/>
              <a:buAutoNum type="alphaLcPeriod"/>
            </a:pPr>
            <a:r>
              <a:rPr lang="en" sz="2667" b="1" spc="-1">
                <a:solidFill>
                  <a:schemeClr val="dk2"/>
                </a:solidFill>
                <a:latin typeface="Arial"/>
                <a:ea typeface="Arial"/>
              </a:rPr>
              <a:t>http://</a:t>
            </a:r>
            <a:r>
              <a:rPr lang="en" sz="2667" b="1" i="1" spc="-1">
                <a:solidFill>
                  <a:schemeClr val="dk2"/>
                </a:solidFill>
                <a:latin typeface="Arial"/>
                <a:ea typeface="Arial"/>
              </a:rPr>
              <a:t>${LAB_OPENSTACK_IP}</a:t>
            </a:r>
            <a:r>
              <a:rPr lang="en" sz="2667" b="1" spc="-1">
                <a:solidFill>
                  <a:schemeClr val="dk2"/>
                </a:solidFill>
                <a:latin typeface="Arial"/>
                <a:ea typeface="Arial"/>
              </a:rPr>
              <a:t>:9080/REST/API/endpoint.cgi</a:t>
            </a:r>
            <a:endParaRPr lang="en-US" sz="2667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UI interface restricted names correctly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AutoNum type="alphaLcPeriod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Just a-z and nothing else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AutoNum type="arabicPeriod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What if we don’t use the upload button?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2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XSS Backdoor via API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Google Shape;214;p38"/>
          <p:cNvPicPr/>
          <p:nvPr/>
        </p:nvPicPr>
        <p:blipFill>
          <a:blip r:embed="rId2" cstate="print"/>
          <a:stretch/>
        </p:blipFill>
        <p:spPr>
          <a:xfrm>
            <a:off x="0" y="3685920"/>
            <a:ext cx="12191520" cy="2737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49602-851B-5DFD-EDDE-F11BC1DA8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80" y="593280"/>
            <a:ext cx="11360160" cy="763200"/>
          </a:xfrm>
        </p:spPr>
        <p:txBody>
          <a:bodyPr/>
          <a:lstStyle/>
          <a:p>
            <a:r>
              <a:rPr lang="en-US" dirty="0"/>
              <a:t>Hack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B5ABE-462A-774C-38FE-D37D15C412AC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15925" y="1536700"/>
            <a:ext cx="11360150" cy="4554538"/>
          </a:xfrm>
        </p:spPr>
        <p:txBody>
          <a:bodyPr/>
          <a:lstStyle/>
          <a:p>
            <a:r>
              <a:rPr lang="en-US" dirty="0"/>
              <a:t>Try to get XSS on the </a:t>
            </a:r>
            <a:r>
              <a:rPr lang="en-US" dirty="0" err="1"/>
              <a:t>endpoint.cgi</a:t>
            </a:r>
            <a:r>
              <a:rPr lang="en-US" dirty="0"/>
              <a:t> page</a:t>
            </a:r>
          </a:p>
          <a:p>
            <a:endParaRPr lang="en-US" dirty="0"/>
          </a:p>
          <a:p>
            <a:r>
              <a:rPr lang="en-US" dirty="0"/>
              <a:t>Any means at your disposal</a:t>
            </a:r>
          </a:p>
          <a:p>
            <a:endParaRPr lang="en-US" dirty="0"/>
          </a:p>
          <a:p>
            <a:r>
              <a:rPr lang="en-US" dirty="0"/>
              <a:t>Any tool (Burp, python-swift, etc.)</a:t>
            </a:r>
          </a:p>
        </p:txBody>
      </p:sp>
    </p:spTree>
    <p:extLst>
      <p:ext uri="{BB962C8B-B14F-4D97-AF65-F5344CB8AC3E}">
        <p14:creationId xmlns:p14="http://schemas.microsoft.com/office/powerpoint/2010/main" val="3791525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532080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en" sz="2400" i="1" spc="-1">
                <a:solidFill>
                  <a:schemeClr val="dk2"/>
                </a:solidFill>
                <a:latin typeface="Arial"/>
                <a:ea typeface="Arial"/>
              </a:rPr>
              <a:t>Use REST API to upload, not just UI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400"/>
            </a:b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-A https://${LAB_OPENSTACK_IP}:8080/auth/v1.0 -U system:root -K testpass upload fileuploads .\sample_object.txt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i="1" spc="-1">
                <a:solidFill>
                  <a:schemeClr val="dk2"/>
                </a:solidFill>
                <a:latin typeface="Arial"/>
                <a:ea typeface="Arial"/>
              </a:rPr>
              <a:t># (Take a quick look in the web UI now)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# powershell escaped </a:t>
            </a:r>
            <a:r>
              <a:rPr lang="en" sz="2400" b="1" spc="-1">
                <a:solidFill>
                  <a:schemeClr val="dk2"/>
                </a:solidFill>
                <a:latin typeface="Courier New"/>
                <a:ea typeface="Courier New"/>
              </a:rPr>
              <a:t>""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swift –insecure</a:t>
            </a:r>
            <a:br>
              <a:rPr sz="2400"/>
            </a:b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-A https://${LAB_OPENSTACK_IP}:8080/auth/v1.0 -U system:root -K testpass </a:t>
            </a:r>
            <a:r>
              <a:rPr lang="en" sz="2400" b="1" spc="-1">
                <a:solidFill>
                  <a:schemeClr val="dk2"/>
                </a:solidFill>
                <a:latin typeface="Courier New"/>
                <a:ea typeface="Courier New"/>
              </a:rPr>
              <a:t>copy </a:t>
            </a:r>
            <a:r>
              <a:rPr lang="en" sz="2400" spc="-1">
                <a:solidFill>
                  <a:schemeClr val="dk2"/>
                </a:solidFill>
                <a:latin typeface="Courier New"/>
                <a:ea typeface="Courier New"/>
              </a:rPr>
              <a:t>fileuploads sample_object.txt -d </a:t>
            </a:r>
            <a:r>
              <a:rPr lang="en" sz="2400" b="1" spc="-1">
                <a:solidFill>
                  <a:schemeClr val="dk2"/>
                </a:solidFill>
                <a:latin typeface="Courier New"/>
                <a:ea typeface="Courier New"/>
              </a:rPr>
              <a:t>'/fileuploads/easytest&lt;script&gt;alert(""you been pwned"")&lt;/script&gt;forme'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2400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Unexpected Input Path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226;p40"/>
          <p:cNvPicPr/>
          <p:nvPr/>
        </p:nvPicPr>
        <p:blipFill>
          <a:blip r:embed="rId2" cstate="print"/>
          <a:stretch/>
        </p:blipFill>
        <p:spPr>
          <a:xfrm>
            <a:off x="203040" y="1560000"/>
            <a:ext cx="11784960" cy="2668800"/>
          </a:xfrm>
          <a:prstGeom prst="rect">
            <a:avLst/>
          </a:prstGeom>
          <a:ln w="0">
            <a:noFill/>
          </a:ln>
        </p:spPr>
      </p:pic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Result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87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B871-450F-592E-1AFD-8ADFCB69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Vendor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5B218-54A4-3306-FC45-862CD7139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Private pen testing program</a:t>
            </a:r>
          </a:p>
          <a:p>
            <a:r>
              <a:rPr lang="en-US" dirty="0"/>
              <a:t>Google Cloud</a:t>
            </a:r>
          </a:p>
          <a:p>
            <a:pPr lvl="1"/>
            <a:r>
              <a:rPr lang="en-US" i="1" dirty="0"/>
              <a:t>If a vulnerability is found, please report it via the Vulnerability Reward Program.</a:t>
            </a:r>
          </a:p>
          <a:p>
            <a:r>
              <a:rPr lang="en-US" dirty="0"/>
              <a:t>Microsoft Azure</a:t>
            </a:r>
          </a:p>
          <a:p>
            <a:pPr lvl="1"/>
            <a:r>
              <a:rPr lang="en-US" dirty="0"/>
              <a:t>“enable responsible security testing” … “without causing harm”</a:t>
            </a:r>
          </a:p>
          <a:p>
            <a:r>
              <a:rPr lang="en-US" dirty="0"/>
              <a:t>Salesforce</a:t>
            </a:r>
          </a:p>
          <a:p>
            <a:pPr lvl="1"/>
            <a:r>
              <a:rPr lang="en-US" dirty="0"/>
              <a:t>“…</a:t>
            </a:r>
            <a:r>
              <a:rPr lang="en-US" b="0" i="0" dirty="0">
                <a:solidFill>
                  <a:srgbClr val="1E1E1E"/>
                </a:solidFill>
                <a:effectLst/>
                <a:latin typeface="Salesforce Sans"/>
              </a:rPr>
              <a:t>invitation-only program…”</a:t>
            </a:r>
            <a:endParaRPr lang="en-US" dirty="0"/>
          </a:p>
          <a:p>
            <a:r>
              <a:rPr lang="en-US" dirty="0"/>
              <a:t>OpenStack</a:t>
            </a:r>
          </a:p>
          <a:p>
            <a:pPr lvl="1"/>
            <a:r>
              <a:rPr lang="en-US" dirty="0"/>
              <a:t>Open source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1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A94A0-77B2-DE7B-299E-BAE0F203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Custom Salesforce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7B5DE-F06D-C838-45EB-131968503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Salesforce.com</a:t>
            </a:r>
          </a:p>
          <a:p>
            <a:pPr lvl="1"/>
            <a:r>
              <a:rPr lang="en-US" b="0" i="0" dirty="0">
                <a:solidFill>
                  <a:srgbClr val="181818"/>
                </a:solidFill>
                <a:effectLst/>
                <a:highlight>
                  <a:srgbClr val="FFFFFF"/>
                </a:highlight>
                <a:latin typeface="Salesforce Sans"/>
              </a:rPr>
              <a:t>“Salesforce is cloud-based CRM software” (salesforce.com)</a:t>
            </a:r>
          </a:p>
          <a:p>
            <a:r>
              <a:rPr lang="en-US" dirty="0">
                <a:solidFill>
                  <a:srgbClr val="181818"/>
                </a:solidFill>
                <a:highlight>
                  <a:srgbClr val="FFFFFF"/>
                </a:highlight>
                <a:latin typeface="Salesforce Sans"/>
              </a:rPr>
              <a:t>“Build Your Own Salesforce App” (salesforce.com)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Classic apps</a:t>
            </a:r>
          </a:p>
          <a:p>
            <a:pPr lvl="2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Tabs, objects, feeds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Lightning apps</a:t>
            </a:r>
          </a:p>
          <a:p>
            <a:pPr lvl="2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Look and feel customization</a:t>
            </a:r>
          </a:p>
          <a:p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Languages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Apex (Java-like)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Visualforce</a:t>
            </a:r>
          </a:p>
          <a:p>
            <a:pPr lvl="1"/>
            <a:r>
              <a:rPr lang="en-US" dirty="0">
                <a:solidFill>
                  <a:srgbClr val="080707"/>
                </a:solidFill>
                <a:highlight>
                  <a:srgbClr val="FFFFFF"/>
                </a:highlight>
                <a:latin typeface="Salesforce Sans"/>
              </a:rPr>
              <a:t>JavaScript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3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7359-30B3-3856-7617-AA6A2005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Test Custom Salesforce Apps?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68C8-B829-903E-52F7-56E453121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8681" y="5761933"/>
            <a:ext cx="3593319" cy="1085317"/>
          </a:xfrm>
        </p:spPr>
        <p:txBody>
          <a:bodyPr>
            <a:normAutofit fontScale="92500" lnSpcReduction="20000"/>
          </a:bodyPr>
          <a:lstStyle/>
          <a:p>
            <a:r>
              <a:rPr lang="en-US" sz="600" dirty="0">
                <a:hlinkClick r:id="rId2"/>
              </a:rPr>
              <a:t>https://krebsonsecurity.com/2024/02/juniper-support-portal-exposed-customer-device-info/</a:t>
            </a:r>
            <a:endParaRPr lang="en-US" sz="600" dirty="0"/>
          </a:p>
          <a:p>
            <a:r>
              <a:rPr lang="en-US" sz="600" dirty="0">
                <a:hlinkClick r:id="rId3"/>
              </a:rPr>
              <a:t>https://www.scmagazine.com/news/salesforce-community-cloud-data-leaks-misconfigurations</a:t>
            </a:r>
            <a:endParaRPr lang="en-US" sz="600" dirty="0"/>
          </a:p>
          <a:p>
            <a:r>
              <a:rPr lang="en-US" sz="600" dirty="0">
                <a:hlinkClick r:id="rId4"/>
              </a:rPr>
              <a:t>https://krebsonsecurity.com/2023/04/many-public-salesforce-sites-are-leaking-private-data/</a:t>
            </a:r>
            <a:endParaRPr lang="en-US" sz="600" dirty="0"/>
          </a:p>
          <a:p>
            <a:r>
              <a:rPr lang="en-US" sz="600" dirty="0">
                <a:hlinkClick r:id="rId5"/>
              </a:rPr>
              <a:t>https://www.bankinfosecurity.com/salesforce-security-alert-api-error-exposed-marketing-data-a-11278</a:t>
            </a:r>
            <a:endParaRPr lang="en-US" sz="600" dirty="0"/>
          </a:p>
          <a:p>
            <a:r>
              <a:rPr lang="en-US" sz="600" dirty="0">
                <a:hlinkClick r:id="rId6"/>
              </a:rPr>
              <a:t>https://www.darkreading.com/application-security/misconfigured-salesforce-communities-place-orgs-at-risk-of-data-theft-adversary-recon</a:t>
            </a:r>
            <a:endParaRPr lang="en-US" sz="600" dirty="0"/>
          </a:p>
          <a:p>
            <a:pPr marL="0" indent="0">
              <a:buNone/>
            </a:pPr>
            <a:endParaRPr lang="en-US" sz="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10289-7163-DD9B-4DD5-9F047CFB2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93" y="1647817"/>
            <a:ext cx="3602115" cy="2271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4C39B-9774-81BB-0BC9-A63116732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9469" y="1596357"/>
            <a:ext cx="3593320" cy="3357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1CE8AA-9E00-83ED-B164-5F69D68100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0451" y="3373121"/>
            <a:ext cx="3629157" cy="2388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6BA19-B53E-C7B1-794B-704B04252A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64" y="3918838"/>
            <a:ext cx="2892256" cy="2480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A4245E-E1A6-2052-6255-30C09988DE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2826" y="1481399"/>
            <a:ext cx="3449425" cy="151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6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9517F5-7E89-5496-F153-8E54C8296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1" y="0"/>
            <a:ext cx="11789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29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9B63-B1A9-BC91-8E8C-4884DA635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Lightning (LWC) vs Apex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02F1-EADD-5C1C-DBA4-908BA58D3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VisualForce</a:t>
            </a:r>
            <a:r>
              <a:rPr lang="en-US" dirty="0"/>
              <a:t> = page frontend markup</a:t>
            </a:r>
          </a:p>
          <a:p>
            <a:r>
              <a:rPr lang="en-US" dirty="0"/>
              <a:t>Apex = backend controller</a:t>
            </a:r>
          </a:p>
          <a:p>
            <a:r>
              <a:rPr lang="en-US" dirty="0"/>
              <a:t>Lightning = more modern page framework</a:t>
            </a:r>
          </a:p>
          <a:p>
            <a:pPr lvl="1"/>
            <a:r>
              <a:rPr lang="en-US" dirty="0"/>
              <a:t>Replaces Salesforce Classic UI</a:t>
            </a:r>
          </a:p>
          <a:p>
            <a:pPr lvl="1"/>
            <a:r>
              <a:rPr lang="en-US" dirty="0"/>
              <a:t>More AJAX or client-side heavy</a:t>
            </a:r>
          </a:p>
          <a:p>
            <a:pPr lvl="1"/>
            <a:r>
              <a:rPr lang="en-US" dirty="0"/>
              <a:t>Still uses Apex (and optionally) </a:t>
            </a:r>
            <a:r>
              <a:rPr lang="en-US" dirty="0" err="1"/>
              <a:t>VisualForce</a:t>
            </a:r>
            <a:endParaRPr lang="en-US" dirty="0"/>
          </a:p>
          <a:p>
            <a:r>
              <a:rPr lang="en-US" dirty="0"/>
              <a:t>URLs for </a:t>
            </a:r>
            <a:r>
              <a:rPr lang="en-US" dirty="0" err="1"/>
              <a:t>pentesting</a:t>
            </a:r>
            <a:endParaRPr lang="en-US" dirty="0"/>
          </a:p>
          <a:p>
            <a:pPr lvl="1"/>
            <a:r>
              <a:rPr lang="en-US" dirty="0"/>
              <a:t>Lightning = https://</a:t>
            </a:r>
            <a:r>
              <a:rPr lang="en-US" i="1" dirty="0"/>
              <a:t>org</a:t>
            </a:r>
            <a:r>
              <a:rPr lang="en-US" dirty="0"/>
              <a:t>.develop.lightning.force.com/</a:t>
            </a:r>
            <a:r>
              <a:rPr lang="en-US" b="1" dirty="0">
                <a:highlight>
                  <a:srgbClr val="FFFF00"/>
                </a:highlight>
              </a:rPr>
              <a:t>lightning</a:t>
            </a:r>
            <a:r>
              <a:rPr lang="en-US" b="1" dirty="0"/>
              <a:t>/n</a:t>
            </a:r>
            <a:r>
              <a:rPr lang="en-US" dirty="0"/>
              <a:t>/XSS2</a:t>
            </a:r>
          </a:p>
          <a:p>
            <a:pPr lvl="1"/>
            <a:r>
              <a:rPr lang="en-US" dirty="0"/>
              <a:t>Apex(Classic) = https://</a:t>
            </a:r>
            <a:r>
              <a:rPr lang="en-US" i="1" dirty="0"/>
              <a:t>org</a:t>
            </a:r>
            <a:r>
              <a:rPr lang="en-US" dirty="0"/>
              <a:t>.develop.vf.force.com/</a:t>
            </a:r>
            <a:r>
              <a:rPr lang="en-US" b="1" dirty="0">
                <a:highlight>
                  <a:srgbClr val="FFFF00"/>
                </a:highlight>
              </a:rPr>
              <a:t>apex</a:t>
            </a:r>
            <a:r>
              <a:rPr lang="en-US" dirty="0"/>
              <a:t>/XSS2</a:t>
            </a:r>
          </a:p>
        </p:txBody>
      </p:sp>
    </p:spTree>
    <p:extLst>
      <p:ext uri="{BB962C8B-B14F-4D97-AF65-F5344CB8AC3E}">
        <p14:creationId xmlns:p14="http://schemas.microsoft.com/office/powerpoint/2010/main" val="3008516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31A5-86F9-AAA2-52DF-7AF1CFFC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6AE9-A5A5-620D-83AC-84ED0B786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Groups of 2-3</a:t>
            </a:r>
          </a:p>
          <a:p>
            <a:r>
              <a:rPr lang="en-US" dirty="0"/>
              <a:t>Assigned a vulnerability to exploit</a:t>
            </a:r>
          </a:p>
          <a:p>
            <a:r>
              <a:rPr lang="en-US" dirty="0"/>
              <a:t>Develop a working proof-of-concept</a:t>
            </a:r>
          </a:p>
          <a:p>
            <a:pPr lvl="1"/>
            <a:r>
              <a:rPr lang="en-US" dirty="0"/>
              <a:t>60 minutes</a:t>
            </a:r>
          </a:p>
          <a:p>
            <a:r>
              <a:rPr lang="en-US" dirty="0"/>
              <a:t>Present to rest of workshop class at end</a:t>
            </a:r>
          </a:p>
          <a:p>
            <a:r>
              <a:rPr lang="en-US" dirty="0"/>
              <a:t>Hints</a:t>
            </a:r>
          </a:p>
          <a:p>
            <a:pPr lvl="1"/>
            <a:r>
              <a:rPr lang="en-US" dirty="0"/>
              <a:t>Source code analysis is fair game</a:t>
            </a:r>
          </a:p>
          <a:p>
            <a:pPr lvl="1"/>
            <a:r>
              <a:rPr lang="en-US" dirty="0"/>
              <a:t>Stuck? </a:t>
            </a:r>
            <a:r>
              <a:rPr lang="en-US" dirty="0" err="1"/>
              <a:t>Answer_Key</a:t>
            </a:r>
            <a:r>
              <a:rPr lang="en-US" dirty="0"/>
              <a:t> in the repo</a:t>
            </a:r>
          </a:p>
        </p:txBody>
      </p:sp>
    </p:spTree>
    <p:extLst>
      <p:ext uri="{BB962C8B-B14F-4D97-AF65-F5344CB8AC3E}">
        <p14:creationId xmlns:p14="http://schemas.microsoft.com/office/powerpoint/2010/main" val="4109080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E8CF4-C224-F0A1-E946-48E394912C33}"/>
              </a:ext>
            </a:extLst>
          </p:cNvPr>
          <p:cNvSpPr txBox="1"/>
          <p:nvPr/>
        </p:nvSpPr>
        <p:spPr>
          <a:xfrm>
            <a:off x="391886" y="322217"/>
            <a:ext cx="11207931" cy="600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Forms of URLs:</a:t>
            </a:r>
          </a:p>
          <a:p>
            <a:endParaRPr lang="en-US" sz="28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Lightning Tab = /lightning/o/CustomObject__c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Lightning Tab = /lightning/o/Contacts (built-in)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Apex Page = /apex/GuessPageName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Salesforce Classic Experience = /a0/l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List page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Easier to iterate through a0, a1, b1, aa1, etc.</a:t>
            </a:r>
          </a:p>
        </p:txBody>
      </p:sp>
    </p:spTree>
    <p:extLst>
      <p:ext uri="{BB962C8B-B14F-4D97-AF65-F5344CB8AC3E}">
        <p14:creationId xmlns:p14="http://schemas.microsoft.com/office/powerpoint/2010/main" val="2485559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82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415680" y="1536480"/>
            <a:ext cx="11360160" cy="4554720"/>
          </a:xfrm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2500" lnSpcReduction="10000"/>
          </a:bodyPr>
          <a:lstStyle/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Re-read the bounty program rules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Steps to reproduce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Use plain-text where possible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Easy copy+paste = faster verification by provider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828754" lvl="2" indent="-423349">
              <a:lnSpc>
                <a:spcPct val="115000"/>
              </a:lnSpc>
              <a:buClr>
                <a:srgbClr val="595959"/>
              </a:buClr>
              <a:buFont typeface="Arial"/>
              <a:buChar char="■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Screenshot if necessary for formatting/demo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609585" indent="-457429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" sz="2400" spc="-1">
                <a:solidFill>
                  <a:schemeClr val="dk2"/>
                </a:solidFill>
                <a:latin typeface="Arial"/>
                <a:ea typeface="Arial"/>
              </a:rPr>
              <a:t>Example - Vulnerability accessing other customer’s data:</a:t>
            </a:r>
            <a:endParaRPr lang="en-US" sz="2400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Indicate you only accessed your own test data, not other real customers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IAM policies used in test setup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Cloud CLI tool calls used to API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Raw HTTP request manipulated in Burp Suite proxy</a:t>
            </a:r>
            <a:endParaRPr lang="en-US" sz="1867" spc="-1">
              <a:solidFill>
                <a:srgbClr val="000000"/>
              </a:solidFill>
              <a:latin typeface="Arial"/>
            </a:endParaRPr>
          </a:p>
          <a:p>
            <a:pPr marL="1219170" lvl="1" indent="-423349">
              <a:lnSpc>
                <a:spcPct val="115000"/>
              </a:lnSpc>
              <a:buClr>
                <a:srgbClr val="595959"/>
              </a:buClr>
              <a:buFont typeface="Arial"/>
              <a:buChar char="○"/>
            </a:pPr>
            <a:r>
              <a:rPr lang="en" sz="1867" spc="-1">
                <a:solidFill>
                  <a:schemeClr val="dk2"/>
                </a:solidFill>
                <a:latin typeface="Arial"/>
                <a:ea typeface="Arial"/>
              </a:rPr>
              <a:t>Resulting proof of exploit screenshot with highlights</a:t>
            </a:r>
            <a:endParaRPr lang="en-US" sz="1867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733" spc="-1">
                <a:solidFill>
                  <a:schemeClr val="dk1"/>
                </a:solidFill>
                <a:latin typeface="Arial"/>
                <a:ea typeface="Arial"/>
              </a:rPr>
              <a:t>Reporting Tips</a:t>
            </a:r>
            <a:endParaRPr lang="en-US" sz="3733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Picture 2" descr="Filmstrip Glyph DIngbat"/>
          <p:cNvPicPr/>
          <p:nvPr/>
        </p:nvPicPr>
        <p:blipFill>
          <a:blip r:embed="rId3" cstate="print"/>
          <a:stretch/>
        </p:blipFill>
        <p:spPr>
          <a:xfrm>
            <a:off x="9209760" y="325440"/>
            <a:ext cx="2532960" cy="1725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15A89-B7CA-1B30-EBBB-9AF22211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3B391-5BAE-8046-7CEB-260DA0D4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Command line tools</a:t>
            </a:r>
          </a:p>
          <a:p>
            <a:pPr lvl="1"/>
            <a:r>
              <a:rPr lang="en-US" sz="2800" dirty="0"/>
              <a:t>Some remote client to the API endpoint server</a:t>
            </a:r>
          </a:p>
          <a:p>
            <a:r>
              <a:rPr lang="en-US" sz="3200" dirty="0"/>
              <a:t>Servers</a:t>
            </a:r>
          </a:p>
          <a:p>
            <a:pPr lvl="1"/>
            <a:r>
              <a:rPr lang="en-US" sz="2800" dirty="0"/>
              <a:t>Some web app calls other services’ APIs</a:t>
            </a:r>
          </a:p>
          <a:p>
            <a:pPr lvl="1"/>
            <a:r>
              <a:rPr lang="en-US" sz="2800" dirty="0"/>
              <a:t>Example: Web app stores a file upload into S3 via an API call</a:t>
            </a:r>
          </a:p>
          <a:p>
            <a:r>
              <a:rPr lang="en-US" sz="3200" dirty="0"/>
              <a:t>Web browsers</a:t>
            </a:r>
          </a:p>
          <a:p>
            <a:pPr lvl="1"/>
            <a:r>
              <a:rPr lang="en-US" sz="2800" dirty="0"/>
              <a:t>AJAX / JavaScript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4901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6E1B-D394-27F7-DC76-FFA3F052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Authentication (Common)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51C05-5561-ABB5-9B15-97F29B4C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566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Passed in an HTTP header</a:t>
            </a:r>
          </a:p>
          <a:p>
            <a:pPr lvl="1"/>
            <a:r>
              <a:rPr lang="en-US" sz="2800" dirty="0"/>
              <a:t>Authorization: Bearer some-token</a:t>
            </a:r>
          </a:p>
          <a:p>
            <a:pPr lvl="1"/>
            <a:r>
              <a:rPr lang="en-US" sz="2800" dirty="0"/>
              <a:t>Authorization: Basic cm9kbmV5OnRoYW5rc2ZvcmRlY29kaW5n</a:t>
            </a:r>
          </a:p>
          <a:p>
            <a:pPr lvl="1"/>
            <a:r>
              <a:rPr lang="en-US" sz="2800" dirty="0"/>
              <a:t>X-Auth-Token: some-token</a:t>
            </a:r>
          </a:p>
          <a:p>
            <a:pPr lvl="1"/>
            <a:r>
              <a:rPr lang="en-US" sz="2800" dirty="0"/>
              <a:t>Cookie: session-id=abcdef1234567890</a:t>
            </a:r>
          </a:p>
          <a:p>
            <a:r>
              <a:rPr lang="en-US" sz="3200" dirty="0"/>
              <a:t>CVE-2019-5630</a:t>
            </a:r>
          </a:p>
          <a:p>
            <a:pPr lvl="1"/>
            <a:r>
              <a:rPr lang="en-US" sz="2800" dirty="0"/>
              <a:t>Endpoint where API and Web UI were shared</a:t>
            </a:r>
          </a:p>
          <a:p>
            <a:pPr lvl="1"/>
            <a:r>
              <a:rPr lang="en-US" sz="2800" dirty="0"/>
              <a:t>API accepted with Authorization or Cookie value</a:t>
            </a:r>
          </a:p>
          <a:p>
            <a:pPr lvl="1"/>
            <a:r>
              <a:rPr lang="en-US" sz="2800" dirty="0"/>
              <a:t>CSRF was possible</a:t>
            </a:r>
          </a:p>
          <a:p>
            <a:pPr lvl="1"/>
            <a:r>
              <a:rPr lang="en-US" sz="2800" dirty="0"/>
              <a:t>https://www.rodneybeede.com/security/cve-2019-5630.html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1445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r>
              <a:rPr lang="en"/>
              <a:t>CVE-2019-5630</a:t>
            </a:r>
            <a:endParaRPr lang="en-US"/>
          </a:p>
        </p:txBody>
      </p:sp>
      <p:sp>
        <p:nvSpPr>
          <p:cNvPr id="142" name="PlaceHolder 2"/>
          <p:cNvSpPr>
            <a:spLocks noGrp="1"/>
          </p:cNvSpPr>
          <p:nvPr>
            <p:ph idx="1"/>
          </p:nvPr>
        </p:nvSpPr>
        <p:spPr>
          <a:xfrm>
            <a:off x="838200" y="1371490"/>
            <a:ext cx="10515600" cy="5486510"/>
          </a:xfrm>
          <a:noFill/>
          <a:ln w="0">
            <a:noFill/>
          </a:ln>
        </p:spPr>
        <p:txBody>
          <a:bodyPr vert="horz" lIns="0" tIns="121920" rIns="0" bIns="121920" rtlCol="0" anchor="t">
            <a:noAutofit/>
          </a:bodyPr>
          <a:lstStyle/>
          <a:p>
            <a:r>
              <a:rPr lang="en-US" sz="2400" dirty="0"/>
              <a:t>Back when Flash was still in browsers</a:t>
            </a:r>
          </a:p>
          <a:p>
            <a:pPr lvl="1"/>
            <a:r>
              <a:rPr lang="en-US" dirty="0"/>
              <a:t>Site with malicious csrf.swf</a:t>
            </a:r>
          </a:p>
          <a:p>
            <a:r>
              <a:rPr lang="en-US" sz="2400" dirty="0"/>
              <a:t>Send user a redirect to their own Nexpose </a:t>
            </a:r>
            <a:r>
              <a:rPr lang="en-US" sz="2400" dirty="0" err="1"/>
              <a:t>InsightVM</a:t>
            </a:r>
            <a:r>
              <a:rPr lang="en-US" sz="2400" dirty="0"/>
              <a:t> console API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</a:t>
            </a:r>
          </a:p>
          <a:p>
            <a:r>
              <a:rPr lang="en-US" sz="2400" dirty="0"/>
              <a:t>API endpoint “Content-Type: application/</a:t>
            </a:r>
            <a:r>
              <a:rPr lang="en-US" sz="2400" dirty="0" err="1"/>
              <a:t>json</a:t>
            </a:r>
            <a:r>
              <a:rPr lang="en-US" sz="2400" dirty="0"/>
              <a:t>”</a:t>
            </a:r>
          </a:p>
          <a:p>
            <a:pPr lvl="1"/>
            <a:r>
              <a:rPr lang="en-US" dirty="0"/>
              <a:t>Not typically allowed to set this via CSRF (web browser limitation)</a:t>
            </a:r>
          </a:p>
          <a:p>
            <a:pPr lvl="1"/>
            <a:r>
              <a:rPr lang="en-US" dirty="0"/>
              <a:t>Flash allowed this however</a:t>
            </a:r>
          </a:p>
          <a:p>
            <a:pPr lvl="1"/>
            <a:r>
              <a:rPr lang="en-US" dirty="0"/>
              <a:t>Lesson: Don’t assume Content-Type is safe for CSRF prevention</a:t>
            </a:r>
          </a:p>
          <a:p>
            <a:r>
              <a:rPr lang="en-US" sz="2400" dirty="0"/>
              <a:t>Web browser helpfully passed Cookie auth header</a:t>
            </a:r>
          </a:p>
          <a:p>
            <a:r>
              <a:rPr lang="en-US" sz="2400" dirty="0"/>
              <a:t>REST API used authenticated session as user to create backdoor account</a:t>
            </a:r>
          </a:p>
        </p:txBody>
      </p:sp>
      <p:pic>
        <p:nvPicPr>
          <p:cNvPr id="143" name="Google Shape;94;p19"/>
          <p:cNvPicPr/>
          <p:nvPr/>
        </p:nvPicPr>
        <p:blipFill>
          <a:blip r:embed="rId2" cstate="print"/>
          <a:stretch/>
        </p:blipFill>
        <p:spPr>
          <a:xfrm>
            <a:off x="1333440" y="2725681"/>
            <a:ext cx="9930720" cy="1320480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r>
              <a:rPr lang="en" dirty="0"/>
              <a:t>API Types</a:t>
            </a:r>
            <a:endParaRPr lang="en-US" dirty="0"/>
          </a:p>
        </p:txBody>
      </p:sp>
      <p:sp>
        <p:nvSpPr>
          <p:cNvPr id="146" name="PlaceHolder 2"/>
          <p:cNvSpPr>
            <a:spLocks noGrp="1"/>
          </p:cNvSpPr>
          <p:nvPr>
            <p:ph idx="1"/>
          </p:nvPr>
        </p:nvSpPr>
        <p:spPr>
          <a:xfrm>
            <a:off x="838200" y="1166012"/>
            <a:ext cx="10515600" cy="5639823"/>
          </a:xfrm>
          <a:noFill/>
          <a:ln w="0">
            <a:noFill/>
          </a:ln>
        </p:spPr>
        <p:txBody>
          <a:bodyPr vert="horz" lIns="0" tIns="121920" rIns="0" bIns="121920" rtlCol="0" anchor="t">
            <a:noAutofit/>
          </a:bodyPr>
          <a:lstStyle/>
          <a:p>
            <a:r>
              <a:rPr lang="en-US" sz="2400" dirty="0"/>
              <a:t>REST</a:t>
            </a:r>
          </a:p>
          <a:p>
            <a:pPr lvl="1"/>
            <a:r>
              <a:rPr lang="en-US" dirty="0"/>
              <a:t>HTTP headers play big role</a:t>
            </a:r>
          </a:p>
          <a:p>
            <a:pPr lvl="1"/>
            <a:r>
              <a:rPr lang="en-US" dirty="0"/>
              <a:t>HTTP request content payload</a:t>
            </a:r>
          </a:p>
          <a:p>
            <a:pPr lvl="2"/>
            <a:r>
              <a:rPr lang="en-US" sz="2400" dirty="0"/>
              <a:t>Popular to see </a:t>
            </a:r>
            <a:r>
              <a:rPr lang="en-US" sz="2400" dirty="0" err="1"/>
              <a:t>json</a:t>
            </a:r>
            <a:r>
              <a:rPr lang="en-US" sz="2400" dirty="0"/>
              <a:t> now</a:t>
            </a:r>
          </a:p>
          <a:p>
            <a:pPr lvl="2"/>
            <a:r>
              <a:rPr lang="en-US" sz="2400" dirty="0"/>
              <a:t>Sometimes plain HTTP form encoded data</a:t>
            </a:r>
          </a:p>
          <a:p>
            <a:r>
              <a:rPr lang="en-US" sz="2400" dirty="0"/>
              <a:t>XML</a:t>
            </a:r>
          </a:p>
          <a:p>
            <a:pPr lvl="1"/>
            <a:r>
              <a:rPr lang="en-US" dirty="0"/>
              <a:t>Popular for SAML</a:t>
            </a:r>
          </a:p>
          <a:p>
            <a:pPr lvl="1"/>
            <a:r>
              <a:rPr lang="en-US" dirty="0"/>
              <a:t>Hint: Look for XXE attacks</a:t>
            </a:r>
          </a:p>
          <a:p>
            <a:r>
              <a:rPr lang="en-US" sz="2400" dirty="0"/>
              <a:t>SOAP</a:t>
            </a:r>
          </a:p>
          <a:p>
            <a:pPr lvl="1"/>
            <a:r>
              <a:rPr lang="en-US" dirty="0"/>
              <a:t>Older, Not as popular today</a:t>
            </a:r>
          </a:p>
          <a:p>
            <a:pPr lvl="1"/>
            <a:r>
              <a:rPr lang="en-US" dirty="0"/>
              <a:t>Had WSDL (Web Service Definition Language)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sz="2400" dirty="0"/>
              <a:t>Some APIs support multiple</a:t>
            </a:r>
          </a:p>
          <a:p>
            <a:pPr lvl="1"/>
            <a:r>
              <a:rPr lang="en-US" dirty="0"/>
              <a:t>Example:  AWS S3 supports SOAP and REST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1000"/>
          </a:bodyPr>
          <a:lstStyle/>
          <a:p>
            <a:r>
              <a:rPr lang="en"/>
              <a:t>Cloud Shared Responsibility Model</a:t>
            </a:r>
            <a:endParaRPr lang="en-US"/>
          </a:p>
        </p:txBody>
      </p:sp>
      <p:sp>
        <p:nvSpPr>
          <p:cNvPr id="148" name="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noFill/>
          <a:ln w="0">
            <a:noFill/>
          </a:ln>
        </p:spPr>
        <p:txBody>
          <a:bodyPr vert="horz" lIns="0" tIns="121920" rIns="0" bIns="121920" rtlCol="0" anchor="t">
            <a:normAutofit fontScale="92500" lnSpcReduction="20000"/>
          </a:bodyPr>
          <a:lstStyle/>
          <a:p>
            <a:r>
              <a:rPr lang="en-US" sz="3200" dirty="0"/>
              <a:t>Customer Responsibility</a:t>
            </a:r>
          </a:p>
          <a:p>
            <a:pPr lvl="1"/>
            <a:r>
              <a:rPr lang="en-US" sz="2800" dirty="0"/>
              <a:t>Configuration of customer account settings</a:t>
            </a:r>
          </a:p>
          <a:p>
            <a:pPr lvl="1"/>
            <a:r>
              <a:rPr lang="en-US" sz="2800" dirty="0"/>
              <a:t>Applying ACLs to data correctly</a:t>
            </a:r>
          </a:p>
          <a:p>
            <a:pPr lvl="1"/>
            <a:r>
              <a:rPr lang="en-US" sz="2800" dirty="0"/>
              <a:t>Customer provided software security</a:t>
            </a:r>
          </a:p>
          <a:p>
            <a:r>
              <a:rPr lang="en-US" sz="3200" dirty="0"/>
              <a:t>Cloud Provider Responsibility</a:t>
            </a:r>
          </a:p>
          <a:p>
            <a:pPr lvl="1"/>
            <a:r>
              <a:rPr lang="en-US" sz="2800" dirty="0"/>
              <a:t>Infrastructure security</a:t>
            </a:r>
          </a:p>
          <a:p>
            <a:pPr lvl="1"/>
            <a:r>
              <a:rPr lang="en-US" sz="2800" dirty="0"/>
              <a:t>Web service (API, UI) code security</a:t>
            </a:r>
          </a:p>
          <a:p>
            <a:pPr lvl="1"/>
            <a:r>
              <a:rPr lang="en-US" sz="2800" dirty="0"/>
              <a:t>Data storage security (as specified by customer)</a:t>
            </a:r>
            <a:br>
              <a:rPr lang="en-US" sz="2800" dirty="0"/>
            </a:br>
            <a:r>
              <a:rPr lang="en-US" sz="2800" dirty="0"/>
              <a:t> </a:t>
            </a:r>
          </a:p>
          <a:p>
            <a:r>
              <a:rPr lang="en-US" sz="3200" dirty="0"/>
              <a:t>We will be pen testing the cloud APIs themselves</a:t>
            </a:r>
          </a:p>
          <a:p>
            <a:pPr lvl="1"/>
            <a:r>
              <a:rPr lang="en-US" sz="2800" dirty="0"/>
              <a:t>Cloud Provider responsibility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</TotalTime>
  <Words>2177</Words>
  <Application>Microsoft Office PowerPoint</Application>
  <PresentationFormat>Widescreen</PresentationFormat>
  <Paragraphs>327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Courier New</vt:lpstr>
      <vt:lpstr>Salesforce Sans</vt:lpstr>
      <vt:lpstr>Wingdings</vt:lpstr>
      <vt:lpstr>Office Theme</vt:lpstr>
      <vt:lpstr>Pen-Testing Cloud REST APIs</vt:lpstr>
      <vt:lpstr>About Me</vt:lpstr>
      <vt:lpstr>Workshop Setup</vt:lpstr>
      <vt:lpstr>Cloud Vendor Programs</vt:lpstr>
      <vt:lpstr>Web API Usage</vt:lpstr>
      <vt:lpstr>API Authentication (Common)</vt:lpstr>
      <vt:lpstr>CVE-2019-5630</vt:lpstr>
      <vt:lpstr>API Types</vt:lpstr>
      <vt:lpstr>Cloud Shared Responsibility Model</vt:lpstr>
      <vt:lpstr>Cloud API Vulnerabilities</vt:lpstr>
      <vt:lpstr>Discussion: API Input Fuzzing/Tampering</vt:lpstr>
      <vt:lpstr>Cloud Vendor Vulns</vt:lpstr>
      <vt:lpstr>PowerPoint Presentation</vt:lpstr>
      <vt:lpstr>Everyone Ready?</vt:lpstr>
      <vt:lpstr>Cloud AuthoriZation Trainer (CAZT) </vt:lpstr>
      <vt:lpstr>Setup the GCloud CLI</vt:lpstr>
      <vt:lpstr>Burp Suite Interception of GCloud</vt:lpstr>
      <vt:lpstr>Proxy Cert Setup</vt:lpstr>
      <vt:lpstr>Proxy Cert Setup - 2</vt:lpstr>
      <vt:lpstr>Download CAZT Software</vt:lpstr>
      <vt:lpstr>Workshop Hosted Server</vt:lpstr>
      <vt:lpstr>Test Client to Server Connectivity</vt:lpstr>
      <vt:lpstr>Group Work</vt:lpstr>
      <vt:lpstr>PowerPoint Presentation</vt:lpstr>
      <vt:lpstr>OpenStack</vt:lpstr>
      <vt:lpstr>Capturing an API into Burp Suite</vt:lpstr>
      <vt:lpstr>Verify Swift Client Works</vt:lpstr>
      <vt:lpstr>Setup Burp As Intercepting Proxy</vt:lpstr>
      <vt:lpstr>Verify Burp and OpenStack CLI work</vt:lpstr>
      <vt:lpstr>Another Test</vt:lpstr>
      <vt:lpstr>Everyone Ready?</vt:lpstr>
      <vt:lpstr>XSS a Cloud REST API</vt:lpstr>
      <vt:lpstr>REST API - HTTP Response and XSS</vt:lpstr>
      <vt:lpstr>XSS a Cloud REST API</vt:lpstr>
      <vt:lpstr>XSS Backdoor via API</vt:lpstr>
      <vt:lpstr>Hack It</vt:lpstr>
      <vt:lpstr>Unexpected Input Path</vt:lpstr>
      <vt:lpstr>Result</vt:lpstr>
      <vt:lpstr>PowerPoint Presentation</vt:lpstr>
      <vt:lpstr>What is a Custom Salesforce App?</vt:lpstr>
      <vt:lpstr>Why Test Custom Salesforce Apps?</vt:lpstr>
      <vt:lpstr>PowerPoint Presentation</vt:lpstr>
      <vt:lpstr>Lightning (LWC) vs Apex</vt:lpstr>
      <vt:lpstr>Group Activity</vt:lpstr>
      <vt:lpstr>PowerPoint Presentation</vt:lpstr>
      <vt:lpstr>PowerPoint Presentation</vt:lpstr>
      <vt:lpstr>Reporting Tips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Rodney Beede</dc:creator>
  <cp:lastModifiedBy>Rodney Beede</cp:lastModifiedBy>
  <cp:revision>69</cp:revision>
  <dcterms:created xsi:type="dcterms:W3CDTF">2025-06-17T13:38:25Z</dcterms:created>
  <dcterms:modified xsi:type="dcterms:W3CDTF">2025-06-17T20:28:54Z</dcterms:modified>
</cp:coreProperties>
</file>